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18288000" cy="10287000"/>
  <p:embeddedFontLst>
    <p:embeddedFont>
      <p:font typeface="Forum"/>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http://customooxmlschemas.google.com/">
      <go:slidesCustomData xmlns:go="http://customooxmlschemas.google.com/" r:id="rId22" roundtripDataSignature="AMtx7mgq4pD6+Bdso81OXnDFIzslvegt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Forum-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0: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8: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obj">
  <p:cSld name="OBJECT">
    <p:bg>
      <p:bgPr>
        <a:solidFill>
          <a:schemeClr val="lt1"/>
        </a:solidFill>
      </p:bgPr>
    </p:bg>
    <p:spTree>
      <p:nvGrpSpPr>
        <p:cNvPr id="11" name="Shape 11"/>
        <p:cNvGrpSpPr/>
        <p:nvPr/>
      </p:nvGrpSpPr>
      <p:grpSpPr>
        <a:xfrm>
          <a:off x="0" y="0"/>
          <a:ext cx="0" cy="0"/>
          <a:chOff x="0" y="0"/>
          <a:chExt cx="0" cy="0"/>
        </a:xfrm>
      </p:grpSpPr>
      <p:sp>
        <p:nvSpPr>
          <p:cNvPr id="12" name="Google Shape;12;p17"/>
          <p:cNvSpPr/>
          <p:nvPr/>
        </p:nvSpPr>
        <p:spPr>
          <a:xfrm>
            <a:off x="0" y="0"/>
            <a:ext cx="18288000" cy="102870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 name="Google Shape;13;p17"/>
          <p:cNvSpPr/>
          <p:nvPr/>
        </p:nvSpPr>
        <p:spPr>
          <a:xfrm>
            <a:off x="1028699" y="1028699"/>
            <a:ext cx="16230600" cy="8229600"/>
          </a:xfrm>
          <a:custGeom>
            <a:rect b="b" l="l" r="r" t="t"/>
            <a:pathLst>
              <a:path extrusionOk="0" h="8229600" w="16230600">
                <a:moveTo>
                  <a:pt x="16230600" y="8229600"/>
                </a:moveTo>
                <a:lnTo>
                  <a:pt x="0" y="8229600"/>
                </a:lnTo>
                <a:lnTo>
                  <a:pt x="0" y="0"/>
                </a:lnTo>
                <a:lnTo>
                  <a:pt x="16230600" y="0"/>
                </a:lnTo>
                <a:lnTo>
                  <a:pt x="16230600" y="82296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 name="Google Shape;14;p17"/>
          <p:cNvSpPr/>
          <p:nvPr/>
        </p:nvSpPr>
        <p:spPr>
          <a:xfrm>
            <a:off x="3695034" y="4590531"/>
            <a:ext cx="10897235" cy="0"/>
          </a:xfrm>
          <a:custGeom>
            <a:rect b="b" l="l" r="r" t="t"/>
            <a:pathLst>
              <a:path extrusionOk="0" h="120000" w="10897234">
                <a:moveTo>
                  <a:pt x="0" y="0"/>
                </a:moveTo>
                <a:lnTo>
                  <a:pt x="10896747" y="0"/>
                </a:lnTo>
              </a:path>
            </a:pathLst>
          </a:custGeom>
          <a:noFill/>
          <a:ln cap="flat" cmpd="sng" w="47625">
            <a:solidFill>
              <a:srgbClr val="26375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 name="Google Shape;15;p17"/>
          <p:cNvSpPr/>
          <p:nvPr/>
        </p:nvSpPr>
        <p:spPr>
          <a:xfrm>
            <a:off x="2980520" y="5810981"/>
            <a:ext cx="12325349" cy="308609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 name="Google Shape;16;p17"/>
          <p:cNvSpPr txBox="1"/>
          <p:nvPr>
            <p:ph type="ctrTitle"/>
          </p:nvPr>
        </p:nvSpPr>
        <p:spPr>
          <a:xfrm>
            <a:off x="2907285" y="2046146"/>
            <a:ext cx="12473428" cy="20066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5600">
                <a:solidFill>
                  <a:srgbClr val="26375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7"/>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8"/>
          <p:cNvSpPr txBox="1"/>
          <p:nvPr>
            <p:ph type="title"/>
          </p:nvPr>
        </p:nvSpPr>
        <p:spPr>
          <a:xfrm>
            <a:off x="1979415" y="441364"/>
            <a:ext cx="14329168" cy="20066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56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idx="1" type="body"/>
          </p:nvPr>
        </p:nvSpPr>
        <p:spPr>
          <a:xfrm>
            <a:off x="1748035" y="3676663"/>
            <a:ext cx="14791929" cy="482600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3400">
                <a:solidFill>
                  <a:schemeClr val="lt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 name="Google Shape;24;p18"/>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19"/>
          <p:cNvSpPr txBox="1"/>
          <p:nvPr>
            <p:ph type="title"/>
          </p:nvPr>
        </p:nvSpPr>
        <p:spPr>
          <a:xfrm>
            <a:off x="1979415" y="441364"/>
            <a:ext cx="14329168" cy="20066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56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19"/>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19"/>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9"/>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9"/>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20"/>
          <p:cNvSpPr txBox="1"/>
          <p:nvPr>
            <p:ph type="title"/>
          </p:nvPr>
        </p:nvSpPr>
        <p:spPr>
          <a:xfrm>
            <a:off x="1979415" y="441364"/>
            <a:ext cx="14329168" cy="20066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56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0"/>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0"/>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0"/>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9" name="Shape 39"/>
        <p:cNvGrpSpPr/>
        <p:nvPr/>
      </p:nvGrpSpPr>
      <p:grpSpPr>
        <a:xfrm>
          <a:off x="0" y="0"/>
          <a:ext cx="0" cy="0"/>
          <a:chOff x="0" y="0"/>
          <a:chExt cx="0" cy="0"/>
        </a:xfrm>
      </p:grpSpPr>
      <p:sp>
        <p:nvSpPr>
          <p:cNvPr id="40" name="Google Shape;40;p21"/>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1"/>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1"/>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1979415" y="441364"/>
            <a:ext cx="14329168" cy="20066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5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6"/>
          <p:cNvSpPr txBox="1"/>
          <p:nvPr>
            <p:ph idx="1" type="body"/>
          </p:nvPr>
        </p:nvSpPr>
        <p:spPr>
          <a:xfrm>
            <a:off x="1748035" y="3676663"/>
            <a:ext cx="14791929" cy="482600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34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16"/>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16"/>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6"/>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defRPr>
            </a:lvl1pPr>
            <a:lvl2pPr indent="0" lvl="1" marL="0" marR="0" rtl="0" algn="r">
              <a:spcBef>
                <a:spcPts val="0"/>
              </a:spcBef>
              <a:buNone/>
              <a:defRPr b="0" i="0" sz="1800" u="none" cap="none" strike="noStrike">
                <a:solidFill>
                  <a:srgbClr val="888888"/>
                </a:solidFill>
              </a:defRPr>
            </a:lvl2pPr>
            <a:lvl3pPr indent="0" lvl="2" marL="0" marR="0" rtl="0" algn="r">
              <a:spcBef>
                <a:spcPts val="0"/>
              </a:spcBef>
              <a:buNone/>
              <a:defRPr b="0" i="0" sz="1800" u="none" cap="none" strike="noStrike">
                <a:solidFill>
                  <a:srgbClr val="888888"/>
                </a:solidFill>
              </a:defRPr>
            </a:lvl3pPr>
            <a:lvl4pPr indent="0" lvl="3" marL="0" marR="0" rtl="0" algn="r">
              <a:spcBef>
                <a:spcPts val="0"/>
              </a:spcBef>
              <a:buNone/>
              <a:defRPr b="0" i="0" sz="1800" u="none" cap="none" strike="noStrike">
                <a:solidFill>
                  <a:srgbClr val="888888"/>
                </a:solidFill>
              </a:defRPr>
            </a:lvl4pPr>
            <a:lvl5pPr indent="0" lvl="4" marL="0" marR="0" rtl="0" algn="r">
              <a:spcBef>
                <a:spcPts val="0"/>
              </a:spcBef>
              <a:buNone/>
              <a:defRPr b="0" i="0" sz="1800" u="none" cap="none" strike="noStrike">
                <a:solidFill>
                  <a:srgbClr val="888888"/>
                </a:solidFill>
              </a:defRPr>
            </a:lvl5pPr>
            <a:lvl6pPr indent="0" lvl="5" marL="0" marR="0" rtl="0" algn="r">
              <a:spcBef>
                <a:spcPts val="0"/>
              </a:spcBef>
              <a:buNone/>
              <a:defRPr b="0" i="0" sz="1800" u="none" cap="none" strike="noStrike">
                <a:solidFill>
                  <a:srgbClr val="888888"/>
                </a:solidFill>
              </a:defRPr>
            </a:lvl6pPr>
            <a:lvl7pPr indent="0" lvl="6" marL="0" marR="0" rtl="0" algn="r">
              <a:spcBef>
                <a:spcPts val="0"/>
              </a:spcBef>
              <a:buNone/>
              <a:defRPr b="0" i="0" sz="1800" u="none" cap="none" strike="noStrike">
                <a:solidFill>
                  <a:srgbClr val="888888"/>
                </a:solidFill>
              </a:defRPr>
            </a:lvl7pPr>
            <a:lvl8pPr indent="0" lvl="7" marL="0" marR="0" rtl="0" algn="r">
              <a:spcBef>
                <a:spcPts val="0"/>
              </a:spcBef>
              <a:buNone/>
              <a:defRPr b="0" i="0" sz="1800" u="none" cap="none" strike="noStrike">
                <a:solidFill>
                  <a:srgbClr val="888888"/>
                </a:solidFill>
              </a:defRPr>
            </a:lvl8pPr>
            <a:lvl9pPr indent="0" lvl="8" marL="0" marR="0" rtl="0" algn="r">
              <a:spcBef>
                <a:spcPts val="0"/>
              </a:spcBef>
              <a:buNone/>
              <a:defRPr b="0" i="0" sz="1800" u="none" cap="none" strike="noStrike">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hyperlink" Target="mailto:centrum@artwinski.org.pl" TargetMode="External"/><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1"/>
          <p:cNvSpPr txBox="1"/>
          <p:nvPr>
            <p:ph type="ctrTitle"/>
          </p:nvPr>
        </p:nvSpPr>
        <p:spPr>
          <a:xfrm>
            <a:off x="2907285" y="2046146"/>
            <a:ext cx="12473400" cy="1875000"/>
          </a:xfrm>
          <a:prstGeom prst="rect">
            <a:avLst/>
          </a:prstGeom>
          <a:noFill/>
          <a:ln>
            <a:noFill/>
          </a:ln>
        </p:spPr>
        <p:txBody>
          <a:bodyPr anchorCtr="0" anchor="t" bIns="0" lIns="0" spcFirstLastPara="1" rIns="0" wrap="square" tIns="12050">
            <a:spAutoFit/>
          </a:bodyPr>
          <a:lstStyle/>
          <a:p>
            <a:pPr indent="-1604010" lvl="0" marL="1616075" marR="5080" rtl="0" algn="l">
              <a:lnSpc>
                <a:spcPct val="116100"/>
              </a:lnSpc>
              <a:spcBef>
                <a:spcPts val="0"/>
              </a:spcBef>
              <a:spcAft>
                <a:spcPts val="0"/>
              </a:spcAft>
              <a:buNone/>
            </a:pPr>
            <a:r>
              <a:rPr lang="en-US">
                <a:latin typeface="Forum"/>
                <a:ea typeface="Forum"/>
                <a:cs typeface="Forum"/>
                <a:sym typeface="Forum"/>
              </a:rPr>
              <a:t>Jak wypełnić wniosek o dotację z programu  Świętokrzyski Fundusz Lokalny?</a:t>
            </a:r>
            <a:endParaRPr>
              <a:latin typeface="Forum"/>
              <a:ea typeface="Forum"/>
              <a:cs typeface="Forum"/>
              <a:sym typeface="Forum"/>
            </a:endParaRPr>
          </a:p>
        </p:txBody>
      </p:sp>
      <p:sp>
        <p:nvSpPr>
          <p:cNvPr id="48" name="Google Shape;48;p1"/>
          <p:cNvSpPr txBox="1"/>
          <p:nvPr/>
        </p:nvSpPr>
        <p:spPr>
          <a:xfrm>
            <a:off x="7958783" y="4921219"/>
            <a:ext cx="2370600" cy="659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4200">
                <a:solidFill>
                  <a:srgbClr val="263754"/>
                </a:solidFill>
                <a:latin typeface="Forum"/>
                <a:ea typeface="Forum"/>
                <a:cs typeface="Forum"/>
                <a:sym typeface="Forum"/>
              </a:rPr>
              <a:t>PORADNIK</a:t>
            </a:r>
            <a:endParaRPr sz="4200">
              <a:latin typeface="Forum"/>
              <a:ea typeface="Forum"/>
              <a:cs typeface="Forum"/>
              <a:sym typeface="Forum"/>
            </a:endParaRPr>
          </a:p>
        </p:txBody>
      </p:sp>
      <p:sp>
        <p:nvSpPr>
          <p:cNvPr id="49" name="Google Shape;49;p1"/>
          <p:cNvSpPr/>
          <p:nvPr/>
        </p:nvSpPr>
        <p:spPr>
          <a:xfrm>
            <a:off x="0" y="0"/>
            <a:ext cx="18288000" cy="10287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2" name="Shape 142"/>
        <p:cNvGrpSpPr/>
        <p:nvPr/>
      </p:nvGrpSpPr>
      <p:grpSpPr>
        <a:xfrm>
          <a:off x="0" y="0"/>
          <a:ext cx="0" cy="0"/>
          <a:chOff x="0" y="0"/>
          <a:chExt cx="0" cy="0"/>
        </a:xfrm>
      </p:grpSpPr>
      <p:grpSp>
        <p:nvGrpSpPr>
          <p:cNvPr id="143" name="Google Shape;143;p10"/>
          <p:cNvGrpSpPr/>
          <p:nvPr/>
        </p:nvGrpSpPr>
        <p:grpSpPr>
          <a:xfrm>
            <a:off x="0" y="5"/>
            <a:ext cx="18288000" cy="10287000"/>
            <a:chOff x="0" y="5"/>
            <a:chExt cx="18288000" cy="10287000"/>
          </a:xfrm>
        </p:grpSpPr>
        <p:sp>
          <p:nvSpPr>
            <p:cNvPr id="144" name="Google Shape;144;p10"/>
            <p:cNvSpPr/>
            <p:nvPr/>
          </p:nvSpPr>
          <p:spPr>
            <a:xfrm>
              <a:off x="0" y="5"/>
              <a:ext cx="18288000" cy="10287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5" name="Google Shape;145;p10"/>
            <p:cNvSpPr/>
            <p:nvPr/>
          </p:nvSpPr>
          <p:spPr>
            <a:xfrm>
              <a:off x="567650" y="553248"/>
              <a:ext cx="17154525" cy="9182100"/>
            </a:xfrm>
            <a:custGeom>
              <a:rect b="b" l="l" r="r" t="t"/>
              <a:pathLst>
                <a:path extrusionOk="0" h="9182100" w="17154525">
                  <a:moveTo>
                    <a:pt x="17154525" y="9182100"/>
                  </a:moveTo>
                  <a:lnTo>
                    <a:pt x="0" y="9182100"/>
                  </a:lnTo>
                  <a:lnTo>
                    <a:pt x="0" y="0"/>
                  </a:lnTo>
                  <a:lnTo>
                    <a:pt x="17154525" y="0"/>
                  </a:lnTo>
                  <a:lnTo>
                    <a:pt x="17154525" y="9182100"/>
                  </a:lnTo>
                  <a:close/>
                </a:path>
              </a:pathLst>
            </a:custGeom>
            <a:solidFill>
              <a:srgbClr val="F9FB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146" name="Google Shape;146;p10"/>
          <p:cNvSpPr txBox="1"/>
          <p:nvPr>
            <p:ph type="title"/>
          </p:nvPr>
        </p:nvSpPr>
        <p:spPr>
          <a:xfrm>
            <a:off x="4624674" y="1097550"/>
            <a:ext cx="10122600" cy="1059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800">
                <a:solidFill>
                  <a:srgbClr val="263754"/>
                </a:solidFill>
                <a:latin typeface="Forum"/>
                <a:ea typeface="Forum"/>
                <a:cs typeface="Forum"/>
                <a:sym typeface="Forum"/>
              </a:rPr>
              <a:t>TRWAŁOŚĆ INICJATYWY</a:t>
            </a:r>
            <a:endParaRPr sz="6800">
              <a:latin typeface="Forum"/>
              <a:ea typeface="Forum"/>
              <a:cs typeface="Forum"/>
              <a:sym typeface="Forum"/>
            </a:endParaRPr>
          </a:p>
        </p:txBody>
      </p:sp>
      <p:sp>
        <p:nvSpPr>
          <p:cNvPr id="147" name="Google Shape;147;p10"/>
          <p:cNvSpPr/>
          <p:nvPr/>
        </p:nvSpPr>
        <p:spPr>
          <a:xfrm>
            <a:off x="2159767" y="2400324"/>
            <a:ext cx="13973810" cy="0"/>
          </a:xfrm>
          <a:custGeom>
            <a:rect b="b" l="l" r="r" t="t"/>
            <a:pathLst>
              <a:path extrusionOk="0" h="120000" w="13973810">
                <a:moveTo>
                  <a:pt x="0" y="0"/>
                </a:moveTo>
                <a:lnTo>
                  <a:pt x="13973198" y="0"/>
                </a:lnTo>
              </a:path>
            </a:pathLst>
          </a:custGeom>
          <a:noFill/>
          <a:ln cap="flat" cmpd="sng" w="47625">
            <a:solidFill>
              <a:srgbClr val="26375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8" name="Google Shape;148;p10"/>
          <p:cNvSpPr txBox="1"/>
          <p:nvPr/>
        </p:nvSpPr>
        <p:spPr>
          <a:xfrm>
            <a:off x="1016000" y="2864828"/>
            <a:ext cx="15987300" cy="5760300"/>
          </a:xfrm>
          <a:prstGeom prst="rect">
            <a:avLst/>
          </a:prstGeom>
          <a:noFill/>
          <a:ln>
            <a:noFill/>
          </a:ln>
        </p:spPr>
        <p:txBody>
          <a:bodyPr anchorCtr="0" anchor="t" bIns="0" lIns="0" spcFirstLastPara="1" rIns="0" wrap="square" tIns="12700">
            <a:spAutoFit/>
          </a:bodyPr>
          <a:lstStyle/>
          <a:p>
            <a:pPr indent="0" lvl="0" marL="12700" marR="6350" rtl="0" algn="just">
              <a:lnSpc>
                <a:spcPct val="115700"/>
              </a:lnSpc>
              <a:spcBef>
                <a:spcPts val="0"/>
              </a:spcBef>
              <a:spcAft>
                <a:spcPts val="0"/>
              </a:spcAft>
              <a:buNone/>
            </a:pPr>
            <a:r>
              <a:rPr lang="en-US" sz="2700">
                <a:solidFill>
                  <a:srgbClr val="263754"/>
                </a:solidFill>
                <a:latin typeface="Forum"/>
                <a:ea typeface="Forum"/>
                <a:cs typeface="Forum"/>
                <a:sym typeface="Forum"/>
              </a:rPr>
              <a:t>Trwałość Inicjatywy to oddziaływanie efektów projektu w dłuższej perspektywie czasowej, odpowiedź na pytanie,  jak po zakończeniu realizacji projektu jego rezultaty mogą być wykorzystane przez grupy i środowiska, do których  jest on adresowany.</a:t>
            </a:r>
            <a:endParaRPr sz="2700">
              <a:latin typeface="Forum"/>
              <a:ea typeface="Forum"/>
              <a:cs typeface="Forum"/>
              <a:sym typeface="Forum"/>
            </a:endParaRPr>
          </a:p>
          <a:p>
            <a:pPr indent="0" lvl="0" marL="0" marR="0" rtl="0" algn="l">
              <a:lnSpc>
                <a:spcPct val="100000"/>
              </a:lnSpc>
              <a:spcBef>
                <a:spcPts val="15"/>
              </a:spcBef>
              <a:spcAft>
                <a:spcPts val="0"/>
              </a:spcAft>
              <a:buNone/>
            </a:pPr>
            <a:r>
              <a:t/>
            </a:r>
            <a:endParaRPr sz="3250">
              <a:latin typeface="Forum"/>
              <a:ea typeface="Forum"/>
              <a:cs typeface="Forum"/>
              <a:sym typeface="Forum"/>
            </a:endParaRPr>
          </a:p>
          <a:p>
            <a:pPr indent="0" lvl="0" marL="12700" marR="6985" rtl="0" algn="just">
              <a:lnSpc>
                <a:spcPct val="115700"/>
              </a:lnSpc>
              <a:spcBef>
                <a:spcPts val="0"/>
              </a:spcBef>
              <a:spcAft>
                <a:spcPts val="0"/>
              </a:spcAft>
              <a:buNone/>
            </a:pPr>
            <a:r>
              <a:rPr lang="en-US" sz="2700">
                <a:solidFill>
                  <a:srgbClr val="263754"/>
                </a:solidFill>
                <a:latin typeface="Forum"/>
                <a:ea typeface="Forum"/>
                <a:cs typeface="Forum"/>
                <a:sym typeface="Forum"/>
              </a:rPr>
              <a:t>Jako trwałość rozumiemy efekty projektu, które będą funkcjonować po jego zakończeniu. Mogą one dotyczyć  odbiorców projektu, społeczności lokalnej lub podmiotu będącego wnioskodawcą.</a:t>
            </a:r>
            <a:endParaRPr sz="2700">
              <a:latin typeface="Forum"/>
              <a:ea typeface="Forum"/>
              <a:cs typeface="Forum"/>
              <a:sym typeface="Forum"/>
            </a:endParaRPr>
          </a:p>
          <a:p>
            <a:pPr indent="0" lvl="0" marL="12700" marR="6985" rtl="0" algn="just">
              <a:lnSpc>
                <a:spcPct val="115700"/>
              </a:lnSpc>
              <a:spcBef>
                <a:spcPts val="0"/>
              </a:spcBef>
              <a:spcAft>
                <a:spcPts val="0"/>
              </a:spcAft>
              <a:buNone/>
            </a:pPr>
            <a:r>
              <a:rPr lang="en-US" sz="2700">
                <a:solidFill>
                  <a:srgbClr val="263754"/>
                </a:solidFill>
                <a:latin typeface="Forum"/>
                <a:ea typeface="Forum"/>
                <a:cs typeface="Forum"/>
                <a:sym typeface="Forum"/>
              </a:rPr>
              <a:t>Należy wskazać, czego dotyczy trwałość projektu, z jakimi rezultatami czy działaniami jest ona związana. Trwałością  projektu jest również sytuacja, gdy projekt będzie przyczyniał się do uruchomienia nowej inicjatywy lub rejestracji  nowej organizacji pozarządowej.</a:t>
            </a:r>
            <a:endParaRPr sz="2700">
              <a:latin typeface="Forum"/>
              <a:ea typeface="Forum"/>
              <a:cs typeface="Forum"/>
              <a:sym typeface="Forum"/>
            </a:endParaRPr>
          </a:p>
          <a:p>
            <a:pPr indent="0" lvl="0" marL="0" marR="0" rtl="0" algn="l">
              <a:lnSpc>
                <a:spcPct val="100000"/>
              </a:lnSpc>
              <a:spcBef>
                <a:spcPts val="15"/>
              </a:spcBef>
              <a:spcAft>
                <a:spcPts val="0"/>
              </a:spcAft>
              <a:buNone/>
            </a:pPr>
            <a:r>
              <a:t/>
            </a:r>
            <a:endParaRPr sz="3250">
              <a:latin typeface="Forum"/>
              <a:ea typeface="Forum"/>
              <a:cs typeface="Forum"/>
              <a:sym typeface="Forum"/>
            </a:endParaRPr>
          </a:p>
          <a:p>
            <a:pPr indent="0" lvl="0" marL="12700" marR="5080" rtl="0" algn="just">
              <a:lnSpc>
                <a:spcPct val="115700"/>
              </a:lnSpc>
              <a:spcBef>
                <a:spcPts val="0"/>
              </a:spcBef>
              <a:spcAft>
                <a:spcPts val="0"/>
              </a:spcAft>
              <a:buNone/>
            </a:pPr>
            <a:r>
              <a:rPr lang="en-US" sz="2700">
                <a:solidFill>
                  <a:srgbClr val="263754"/>
                </a:solidFill>
                <a:latin typeface="Forum"/>
                <a:ea typeface="Forum"/>
                <a:cs typeface="Forum"/>
                <a:sym typeface="Forum"/>
              </a:rPr>
              <a:t>Trwałość Inicjatywy to np. materiały wytworzone podczas szkolenia i udostępnione dla szerszego grona  odbiorców. Trwałością Inicjatywy jest również kontynuowanie w przyszłości zrealizowanej Inicjatywy.</a:t>
            </a:r>
            <a:endParaRPr sz="2700">
              <a:latin typeface="Forum"/>
              <a:ea typeface="Forum"/>
              <a:cs typeface="Forum"/>
              <a:sym typeface="Forum"/>
            </a:endParaRPr>
          </a:p>
        </p:txBody>
      </p:sp>
      <p:sp>
        <p:nvSpPr>
          <p:cNvPr id="149" name="Google Shape;149;p10"/>
          <p:cNvSpPr/>
          <p:nvPr/>
        </p:nvSpPr>
        <p:spPr>
          <a:xfrm>
            <a:off x="0" y="0"/>
            <a:ext cx="18288000" cy="10287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3" name="Shape 153"/>
        <p:cNvGrpSpPr/>
        <p:nvPr/>
      </p:nvGrpSpPr>
      <p:grpSpPr>
        <a:xfrm>
          <a:off x="0" y="0"/>
          <a:ext cx="0" cy="0"/>
          <a:chOff x="0" y="0"/>
          <a:chExt cx="0" cy="0"/>
        </a:xfrm>
      </p:grpSpPr>
      <p:grpSp>
        <p:nvGrpSpPr>
          <p:cNvPr id="154" name="Google Shape;154;p11"/>
          <p:cNvGrpSpPr/>
          <p:nvPr/>
        </p:nvGrpSpPr>
        <p:grpSpPr>
          <a:xfrm>
            <a:off x="0" y="0"/>
            <a:ext cx="18288000" cy="10287000"/>
            <a:chOff x="0" y="0"/>
            <a:chExt cx="18288000" cy="10287000"/>
          </a:xfrm>
        </p:grpSpPr>
        <p:sp>
          <p:nvSpPr>
            <p:cNvPr id="155" name="Google Shape;155;p11"/>
            <p:cNvSpPr/>
            <p:nvPr/>
          </p:nvSpPr>
          <p:spPr>
            <a:xfrm>
              <a:off x="0" y="0"/>
              <a:ext cx="18288000" cy="10287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6" name="Google Shape;156;p11"/>
            <p:cNvSpPr/>
            <p:nvPr/>
          </p:nvSpPr>
          <p:spPr>
            <a:xfrm>
              <a:off x="1483108" y="0"/>
              <a:ext cx="16802100" cy="10287000"/>
            </a:xfrm>
            <a:custGeom>
              <a:rect b="b" l="l" r="r" t="t"/>
              <a:pathLst>
                <a:path extrusionOk="0" h="10287000" w="16802100">
                  <a:moveTo>
                    <a:pt x="0" y="0"/>
                  </a:moveTo>
                  <a:lnTo>
                    <a:pt x="16802100" y="0"/>
                  </a:lnTo>
                  <a:lnTo>
                    <a:pt x="16802100" y="10287000"/>
                  </a:lnTo>
                  <a:lnTo>
                    <a:pt x="0" y="10287000"/>
                  </a:lnTo>
                  <a:lnTo>
                    <a:pt x="0" y="0"/>
                  </a:lnTo>
                  <a:close/>
                </a:path>
              </a:pathLst>
            </a:custGeom>
            <a:solidFill>
              <a:srgbClr val="F9FB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157" name="Google Shape;157;p11"/>
          <p:cNvSpPr txBox="1"/>
          <p:nvPr>
            <p:ph type="title"/>
          </p:nvPr>
        </p:nvSpPr>
        <p:spPr>
          <a:xfrm>
            <a:off x="1917828" y="721380"/>
            <a:ext cx="9978900" cy="10287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600">
                <a:latin typeface="Forum"/>
                <a:ea typeface="Forum"/>
                <a:cs typeface="Forum"/>
                <a:sym typeface="Forum"/>
              </a:rPr>
              <a:t>SZCZEGÓŁOWY OPIS ZADAŃ</a:t>
            </a:r>
            <a:endParaRPr sz="6600">
              <a:latin typeface="Forum"/>
              <a:ea typeface="Forum"/>
              <a:cs typeface="Forum"/>
              <a:sym typeface="Forum"/>
            </a:endParaRPr>
          </a:p>
        </p:txBody>
      </p:sp>
      <p:sp>
        <p:nvSpPr>
          <p:cNvPr id="158" name="Google Shape;158;p11"/>
          <p:cNvSpPr/>
          <p:nvPr/>
        </p:nvSpPr>
        <p:spPr>
          <a:xfrm>
            <a:off x="1953891" y="1986152"/>
            <a:ext cx="10897235" cy="0"/>
          </a:xfrm>
          <a:custGeom>
            <a:rect b="b" l="l" r="r" t="t"/>
            <a:pathLst>
              <a:path extrusionOk="0" h="120000" w="10897235">
                <a:moveTo>
                  <a:pt x="0" y="0"/>
                </a:moveTo>
                <a:lnTo>
                  <a:pt x="10896747" y="0"/>
                </a:lnTo>
              </a:path>
            </a:pathLst>
          </a:custGeom>
          <a:noFill/>
          <a:ln cap="flat" cmpd="sng" w="47625">
            <a:solidFill>
              <a:srgbClr val="26375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9" name="Google Shape;159;p11"/>
          <p:cNvSpPr txBox="1"/>
          <p:nvPr/>
        </p:nvSpPr>
        <p:spPr>
          <a:xfrm>
            <a:off x="1917831" y="2322652"/>
            <a:ext cx="15688200" cy="7585200"/>
          </a:xfrm>
          <a:prstGeom prst="rect">
            <a:avLst/>
          </a:prstGeom>
          <a:noFill/>
          <a:ln>
            <a:noFill/>
          </a:ln>
        </p:spPr>
        <p:txBody>
          <a:bodyPr anchorCtr="0" anchor="t" bIns="0" lIns="0" spcFirstLastPara="1" rIns="0" wrap="square" tIns="12700">
            <a:spAutoFit/>
          </a:bodyPr>
          <a:lstStyle/>
          <a:p>
            <a:pPr indent="0" lvl="0" marL="12700" marR="8255" rtl="0" algn="just">
              <a:lnSpc>
                <a:spcPct val="116100"/>
              </a:lnSpc>
              <a:spcBef>
                <a:spcPts val="0"/>
              </a:spcBef>
              <a:spcAft>
                <a:spcPts val="0"/>
              </a:spcAft>
              <a:buNone/>
            </a:pPr>
            <a:r>
              <a:rPr lang="en-US" sz="2800">
                <a:latin typeface="Forum"/>
                <a:ea typeface="Forum"/>
                <a:cs typeface="Forum"/>
                <a:sym typeface="Forum"/>
              </a:rPr>
              <a:t>Należy szczegółowo i dokładnie opisać działania zaplanowane w projekcie. W opisie działań należy  uwzględnić takie zagadnienia jak: miejsce i termin realizacji, liczbę osób objętych każdym z działań, wielkość  grup, częstotliwość i długość form wsparcia, opis organizacyjny, merytoryczny i techniczny zaplanowanego  działania, materiały i świadczenia, jakie będą otrzymywać uczestnicy w ramach zaplanowanych działań.</a:t>
            </a:r>
            <a:endParaRPr sz="2800">
              <a:latin typeface="Forum"/>
              <a:ea typeface="Forum"/>
              <a:cs typeface="Forum"/>
              <a:sym typeface="Forum"/>
            </a:endParaRPr>
          </a:p>
          <a:p>
            <a:pPr indent="0" lvl="0" marL="0" marR="0" rtl="0" algn="l">
              <a:lnSpc>
                <a:spcPct val="100000"/>
              </a:lnSpc>
              <a:spcBef>
                <a:spcPts val="45"/>
              </a:spcBef>
              <a:spcAft>
                <a:spcPts val="0"/>
              </a:spcAft>
              <a:buNone/>
            </a:pPr>
            <a:r>
              <a:t/>
            </a:r>
            <a:endParaRPr sz="3350">
              <a:latin typeface="Forum"/>
              <a:ea typeface="Forum"/>
              <a:cs typeface="Forum"/>
              <a:sym typeface="Forum"/>
            </a:endParaRPr>
          </a:p>
          <a:p>
            <a:pPr indent="0" lvl="0" marL="12700" marR="5080" rtl="0" algn="just">
              <a:lnSpc>
                <a:spcPct val="116100"/>
              </a:lnSpc>
              <a:spcBef>
                <a:spcPts val="0"/>
              </a:spcBef>
              <a:spcAft>
                <a:spcPts val="0"/>
              </a:spcAft>
              <a:buNone/>
            </a:pPr>
            <a:r>
              <a:rPr lang="en-US" sz="2800">
                <a:latin typeface="Forum"/>
                <a:ea typeface="Forum"/>
                <a:cs typeface="Forum"/>
                <a:sym typeface="Forum"/>
              </a:rPr>
              <a:t>Opis musi być przygotowany w taki sposób, aby osoba oceniająca mogła na jego podstawie ocenić  zasadność realizacji działań, trafność ich doboru oraz możliwość ich wykonania w ramach projektu. Opis  działań musi być zgodny z wydatkami zaplanowanymi w projekcie.</a:t>
            </a:r>
            <a:endParaRPr sz="2800">
              <a:latin typeface="Forum"/>
              <a:ea typeface="Forum"/>
              <a:cs typeface="Forum"/>
              <a:sym typeface="Forum"/>
            </a:endParaRPr>
          </a:p>
          <a:p>
            <a:pPr indent="0" lvl="0" marL="0" marR="0" rtl="0" algn="l">
              <a:lnSpc>
                <a:spcPct val="100000"/>
              </a:lnSpc>
              <a:spcBef>
                <a:spcPts val="45"/>
              </a:spcBef>
              <a:spcAft>
                <a:spcPts val="0"/>
              </a:spcAft>
              <a:buNone/>
            </a:pPr>
            <a:r>
              <a:t/>
            </a:r>
            <a:endParaRPr sz="3350">
              <a:latin typeface="Forum"/>
              <a:ea typeface="Forum"/>
              <a:cs typeface="Forum"/>
              <a:sym typeface="Forum"/>
            </a:endParaRPr>
          </a:p>
          <a:p>
            <a:pPr indent="0" lvl="0" marL="12700" marR="6350" rtl="0" algn="just">
              <a:lnSpc>
                <a:spcPct val="116100"/>
              </a:lnSpc>
              <a:spcBef>
                <a:spcPts val="0"/>
              </a:spcBef>
              <a:spcAft>
                <a:spcPts val="0"/>
              </a:spcAft>
              <a:buNone/>
            </a:pPr>
            <a:r>
              <a:rPr lang="en-US" sz="2800">
                <a:latin typeface="Forum"/>
                <a:ea typeface="Forum"/>
                <a:cs typeface="Forum"/>
                <a:sym typeface="Forum"/>
              </a:rPr>
              <a:t>Jeśli specyfika projektu wymaga przeprowadzenia promocji i koszty promocji zostały zaplanowane w  budżecie projektu, proszę jako jedno z działań opisać promocję. Jeśli specyfika projektu wymaga  przeprowadzenia rozbudowanego procesu rekrutacji uczestników, proszę jako jedno z działań w projekcie  opisać procedurę rekrutacji.</a:t>
            </a:r>
            <a:endParaRPr sz="2800">
              <a:latin typeface="Forum"/>
              <a:ea typeface="Forum"/>
              <a:cs typeface="Forum"/>
              <a:sym typeface="Forum"/>
            </a:endParaRPr>
          </a:p>
          <a:p>
            <a:pPr indent="0" lvl="0" marL="0" marR="0" rtl="0" algn="l">
              <a:lnSpc>
                <a:spcPct val="100000"/>
              </a:lnSpc>
              <a:spcBef>
                <a:spcPts val="15"/>
              </a:spcBef>
              <a:spcAft>
                <a:spcPts val="0"/>
              </a:spcAft>
              <a:buNone/>
            </a:pPr>
            <a:r>
              <a:t/>
            </a:r>
            <a:endParaRPr sz="3850">
              <a:latin typeface="Forum"/>
              <a:ea typeface="Forum"/>
              <a:cs typeface="Forum"/>
              <a:sym typeface="Forum"/>
            </a:endParaRPr>
          </a:p>
          <a:p>
            <a:pPr indent="0" lvl="0" marL="12700" marR="0" rtl="0" algn="just">
              <a:lnSpc>
                <a:spcPct val="100000"/>
              </a:lnSpc>
              <a:spcBef>
                <a:spcPts val="0"/>
              </a:spcBef>
              <a:spcAft>
                <a:spcPts val="0"/>
              </a:spcAft>
              <a:buNone/>
            </a:pPr>
            <a:r>
              <a:rPr lang="en-US" sz="2800" u="sng">
                <a:latin typeface="Forum"/>
                <a:ea typeface="Forum"/>
                <a:cs typeface="Forum"/>
                <a:sym typeface="Forum"/>
              </a:rPr>
              <a:t>O</a:t>
            </a:r>
            <a:r>
              <a:rPr lang="en-US" sz="2800" u="sng">
                <a:latin typeface="Forum"/>
                <a:ea typeface="Forum"/>
                <a:cs typeface="Forum"/>
                <a:sym typeface="Forum"/>
              </a:rPr>
              <a:t>pis działań powinien być uporządkowany chronologicznie.</a:t>
            </a:r>
            <a:endParaRPr sz="2800" u="sng">
              <a:latin typeface="Forum"/>
              <a:ea typeface="Forum"/>
              <a:cs typeface="Forum"/>
              <a:sym typeface="Forum"/>
            </a:endParaRPr>
          </a:p>
        </p:txBody>
      </p:sp>
      <p:sp>
        <p:nvSpPr>
          <p:cNvPr id="160" name="Google Shape;160;p11"/>
          <p:cNvSpPr/>
          <p:nvPr/>
        </p:nvSpPr>
        <p:spPr>
          <a:xfrm>
            <a:off x="-1285925" y="0"/>
            <a:ext cx="18288000" cy="10287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4" name="Shape 164"/>
        <p:cNvGrpSpPr/>
        <p:nvPr/>
      </p:nvGrpSpPr>
      <p:grpSpPr>
        <a:xfrm>
          <a:off x="0" y="0"/>
          <a:ext cx="0" cy="0"/>
          <a:chOff x="0" y="0"/>
          <a:chExt cx="0" cy="0"/>
        </a:xfrm>
      </p:grpSpPr>
      <p:grpSp>
        <p:nvGrpSpPr>
          <p:cNvPr id="165" name="Google Shape;165;p12"/>
          <p:cNvGrpSpPr/>
          <p:nvPr/>
        </p:nvGrpSpPr>
        <p:grpSpPr>
          <a:xfrm>
            <a:off x="0" y="0"/>
            <a:ext cx="18288000" cy="10287000"/>
            <a:chOff x="0" y="0"/>
            <a:chExt cx="18288000" cy="10287000"/>
          </a:xfrm>
        </p:grpSpPr>
        <p:sp>
          <p:nvSpPr>
            <p:cNvPr id="166" name="Google Shape;166;p12"/>
            <p:cNvSpPr/>
            <p:nvPr/>
          </p:nvSpPr>
          <p:spPr>
            <a:xfrm>
              <a:off x="0" y="0"/>
              <a:ext cx="18288000" cy="10287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7" name="Google Shape;167;p12"/>
            <p:cNvSpPr/>
            <p:nvPr/>
          </p:nvSpPr>
          <p:spPr>
            <a:xfrm>
              <a:off x="567650" y="553236"/>
              <a:ext cx="17154525" cy="9182100"/>
            </a:xfrm>
            <a:custGeom>
              <a:rect b="b" l="l" r="r" t="t"/>
              <a:pathLst>
                <a:path extrusionOk="0" h="9182100" w="17154525">
                  <a:moveTo>
                    <a:pt x="17154525" y="9182100"/>
                  </a:moveTo>
                  <a:lnTo>
                    <a:pt x="0" y="9182100"/>
                  </a:lnTo>
                  <a:lnTo>
                    <a:pt x="0" y="0"/>
                  </a:lnTo>
                  <a:lnTo>
                    <a:pt x="17154525" y="0"/>
                  </a:lnTo>
                  <a:lnTo>
                    <a:pt x="17154525" y="9182100"/>
                  </a:lnTo>
                  <a:close/>
                </a:path>
              </a:pathLst>
            </a:custGeom>
            <a:solidFill>
              <a:srgbClr val="F9FB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168" name="Google Shape;168;p12"/>
          <p:cNvSpPr txBox="1"/>
          <p:nvPr>
            <p:ph type="title"/>
          </p:nvPr>
        </p:nvSpPr>
        <p:spPr>
          <a:xfrm>
            <a:off x="1799098" y="933513"/>
            <a:ext cx="14244300" cy="1059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800">
                <a:solidFill>
                  <a:srgbClr val="263754"/>
                </a:solidFill>
                <a:latin typeface="Forum"/>
                <a:ea typeface="Forum"/>
                <a:cs typeface="Forum"/>
                <a:sym typeface="Forum"/>
              </a:rPr>
              <a:t>REZULTATY POŚREDNIE I BEZPOŚREDNIE</a:t>
            </a:r>
            <a:endParaRPr sz="6800">
              <a:latin typeface="Forum"/>
              <a:ea typeface="Forum"/>
              <a:cs typeface="Forum"/>
              <a:sym typeface="Forum"/>
            </a:endParaRPr>
          </a:p>
        </p:txBody>
      </p:sp>
      <p:sp>
        <p:nvSpPr>
          <p:cNvPr id="169" name="Google Shape;169;p12"/>
          <p:cNvSpPr/>
          <p:nvPr/>
        </p:nvSpPr>
        <p:spPr>
          <a:xfrm>
            <a:off x="1328481" y="2425278"/>
            <a:ext cx="15373985" cy="0"/>
          </a:xfrm>
          <a:custGeom>
            <a:rect b="b" l="l" r="r" t="t"/>
            <a:pathLst>
              <a:path extrusionOk="0" h="120000" w="15373985">
                <a:moveTo>
                  <a:pt x="0" y="0"/>
                </a:moveTo>
                <a:lnTo>
                  <a:pt x="15373546" y="0"/>
                </a:lnTo>
              </a:path>
            </a:pathLst>
          </a:custGeom>
          <a:noFill/>
          <a:ln cap="flat" cmpd="sng" w="476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0" name="Google Shape;170;p12"/>
          <p:cNvSpPr txBox="1"/>
          <p:nvPr/>
        </p:nvSpPr>
        <p:spPr>
          <a:xfrm>
            <a:off x="704311" y="2823774"/>
            <a:ext cx="16878300" cy="6586500"/>
          </a:xfrm>
          <a:prstGeom prst="rect">
            <a:avLst/>
          </a:prstGeom>
          <a:noFill/>
          <a:ln>
            <a:noFill/>
          </a:ln>
        </p:spPr>
        <p:txBody>
          <a:bodyPr anchorCtr="0" anchor="t" bIns="0" lIns="0" spcFirstLastPara="1" rIns="0" wrap="square" tIns="12050">
            <a:spAutoFit/>
          </a:bodyPr>
          <a:lstStyle/>
          <a:p>
            <a:pPr indent="0" lvl="0" marL="12700" marR="6350" rtl="0" algn="just">
              <a:lnSpc>
                <a:spcPct val="116700"/>
              </a:lnSpc>
              <a:spcBef>
                <a:spcPts val="0"/>
              </a:spcBef>
              <a:spcAft>
                <a:spcPts val="0"/>
              </a:spcAft>
              <a:buNone/>
            </a:pPr>
            <a:r>
              <a:rPr lang="en-US" sz="3000">
                <a:solidFill>
                  <a:srgbClr val="263754"/>
                </a:solidFill>
                <a:latin typeface="Forum"/>
                <a:ea typeface="Forum"/>
                <a:cs typeface="Forum"/>
                <a:sym typeface="Forum"/>
              </a:rPr>
              <a:t>Należy opisać spodziewane rezultaty realizacji inicjatywy wraz ze wskaźnikami; rezultaty są wynikiem działań  przeprowadzonych w ramach projektu.</a:t>
            </a:r>
            <a:endParaRPr sz="3000">
              <a:latin typeface="Forum"/>
              <a:ea typeface="Forum"/>
              <a:cs typeface="Forum"/>
              <a:sym typeface="Forum"/>
            </a:endParaRPr>
          </a:p>
          <a:p>
            <a:pPr indent="0" lvl="0" marL="0" marR="0" rtl="0" algn="l">
              <a:lnSpc>
                <a:spcPct val="100000"/>
              </a:lnSpc>
              <a:spcBef>
                <a:spcPts val="5"/>
              </a:spcBef>
              <a:spcAft>
                <a:spcPts val="0"/>
              </a:spcAft>
              <a:buNone/>
            </a:pPr>
            <a:r>
              <a:t/>
            </a:r>
            <a:endParaRPr sz="3650">
              <a:latin typeface="Forum"/>
              <a:ea typeface="Forum"/>
              <a:cs typeface="Forum"/>
              <a:sym typeface="Forum"/>
            </a:endParaRPr>
          </a:p>
          <a:p>
            <a:pPr indent="0" lvl="0" marL="12700" marR="5080" rtl="0" algn="just">
              <a:lnSpc>
                <a:spcPct val="116700"/>
              </a:lnSpc>
              <a:spcBef>
                <a:spcPts val="0"/>
              </a:spcBef>
              <a:spcAft>
                <a:spcPts val="0"/>
              </a:spcAft>
              <a:buNone/>
            </a:pPr>
            <a:r>
              <a:rPr lang="en-US" sz="3000">
                <a:solidFill>
                  <a:srgbClr val="263754"/>
                </a:solidFill>
                <a:latin typeface="Forum"/>
                <a:ea typeface="Forum"/>
                <a:cs typeface="Forum"/>
                <a:sym typeface="Forum"/>
              </a:rPr>
              <a:t>Rezultaty to konkretne i mierzalne efekty działań zaplanowanych w projekcie. Proszę wskazać zarówno  rezultaty bezpośrednie (liczba przeprowadzonych działań, osób objętych wsparciem itp.), ale też rezultaty  pośrednie, które dokumentują zmianę, jaka w wyniku projektu zostanie wytworzona w uczestnikach projektu  lub środowisku lokalnym. W projekcie powinny występować zarówno rezultaty pośrednie, jak i bezpośrednie.</a:t>
            </a:r>
            <a:endParaRPr sz="3000">
              <a:latin typeface="Forum"/>
              <a:ea typeface="Forum"/>
              <a:cs typeface="Forum"/>
              <a:sym typeface="Forum"/>
            </a:endParaRPr>
          </a:p>
          <a:p>
            <a:pPr indent="0" lvl="0" marL="0" marR="0" rtl="0" algn="l">
              <a:lnSpc>
                <a:spcPct val="100000"/>
              </a:lnSpc>
              <a:spcBef>
                <a:spcPts val="0"/>
              </a:spcBef>
              <a:spcAft>
                <a:spcPts val="0"/>
              </a:spcAft>
              <a:buNone/>
            </a:pPr>
            <a:r>
              <a:t/>
            </a:r>
            <a:endParaRPr sz="3650">
              <a:latin typeface="Forum"/>
              <a:ea typeface="Forum"/>
              <a:cs typeface="Forum"/>
              <a:sym typeface="Forum"/>
            </a:endParaRPr>
          </a:p>
          <a:p>
            <a:pPr indent="0" lvl="0" marL="12700" marR="10795" rtl="0" algn="just">
              <a:lnSpc>
                <a:spcPct val="116700"/>
              </a:lnSpc>
              <a:spcBef>
                <a:spcPts val="0"/>
              </a:spcBef>
              <a:spcAft>
                <a:spcPts val="0"/>
              </a:spcAft>
              <a:buNone/>
            </a:pPr>
            <a:r>
              <a:rPr lang="en-US" sz="3000">
                <a:solidFill>
                  <a:srgbClr val="263754"/>
                </a:solidFill>
                <a:latin typeface="Forum"/>
                <a:ea typeface="Forum"/>
                <a:cs typeface="Forum"/>
                <a:sym typeface="Forum"/>
              </a:rPr>
              <a:t>Do każdego rezultatu proszę podać jego wartość docelową, która zostanie osiągnięta w ramach projektu.  Wartość ta powinna być wyrażona liczbowo.</a:t>
            </a:r>
            <a:endParaRPr sz="3000">
              <a:latin typeface="Forum"/>
              <a:ea typeface="Forum"/>
              <a:cs typeface="Forum"/>
              <a:sym typeface="Forum"/>
            </a:endParaRPr>
          </a:p>
          <a:p>
            <a:pPr indent="0" lvl="0" marL="12700" marR="6985" rtl="0" algn="just">
              <a:lnSpc>
                <a:spcPct val="140000"/>
              </a:lnSpc>
              <a:spcBef>
                <a:spcPts val="240"/>
              </a:spcBef>
              <a:spcAft>
                <a:spcPts val="0"/>
              </a:spcAft>
              <a:buNone/>
            </a:pPr>
            <a:r>
              <a:rPr lang="en-US" sz="3000">
                <a:solidFill>
                  <a:srgbClr val="263754"/>
                </a:solidFill>
                <a:latin typeface="Forum"/>
                <a:ea typeface="Forum"/>
                <a:cs typeface="Forum"/>
                <a:sym typeface="Forum"/>
              </a:rPr>
              <a:t>Metoda mierzenia rezultatu to inaczej źródło informacji o osiągniętym rezultacie, mogą nimi być np. faktura,  podpisana umowa z wykonawcą, listy obecności.</a:t>
            </a:r>
            <a:endParaRPr sz="3000">
              <a:latin typeface="Forum"/>
              <a:ea typeface="Forum"/>
              <a:cs typeface="Forum"/>
              <a:sym typeface="Forum"/>
            </a:endParaRPr>
          </a:p>
        </p:txBody>
      </p:sp>
      <p:sp>
        <p:nvSpPr>
          <p:cNvPr id="171" name="Google Shape;171;p12"/>
          <p:cNvSpPr/>
          <p:nvPr/>
        </p:nvSpPr>
        <p:spPr>
          <a:xfrm>
            <a:off x="0" y="0"/>
            <a:ext cx="18288000" cy="10287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5" name="Shape 175"/>
        <p:cNvGrpSpPr/>
        <p:nvPr/>
      </p:nvGrpSpPr>
      <p:grpSpPr>
        <a:xfrm>
          <a:off x="0" y="0"/>
          <a:ext cx="0" cy="0"/>
          <a:chOff x="0" y="0"/>
          <a:chExt cx="0" cy="0"/>
        </a:xfrm>
      </p:grpSpPr>
      <p:grpSp>
        <p:nvGrpSpPr>
          <p:cNvPr id="176" name="Google Shape;176;p13"/>
          <p:cNvGrpSpPr/>
          <p:nvPr/>
        </p:nvGrpSpPr>
        <p:grpSpPr>
          <a:xfrm>
            <a:off x="0" y="0"/>
            <a:ext cx="18288000" cy="10287401"/>
            <a:chOff x="0" y="0"/>
            <a:chExt cx="18288000" cy="10287401"/>
          </a:xfrm>
        </p:grpSpPr>
        <p:sp>
          <p:nvSpPr>
            <p:cNvPr id="177" name="Google Shape;177;p13"/>
            <p:cNvSpPr/>
            <p:nvPr/>
          </p:nvSpPr>
          <p:spPr>
            <a:xfrm>
              <a:off x="0" y="0"/>
              <a:ext cx="18288000" cy="10287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8" name="Google Shape;178;p13"/>
            <p:cNvSpPr/>
            <p:nvPr/>
          </p:nvSpPr>
          <p:spPr>
            <a:xfrm>
              <a:off x="0" y="357271"/>
              <a:ext cx="18288000" cy="9930130"/>
            </a:xfrm>
            <a:custGeom>
              <a:rect b="b" l="l" r="r" t="t"/>
              <a:pathLst>
                <a:path extrusionOk="0" h="9930130" w="18288000">
                  <a:moveTo>
                    <a:pt x="0" y="9929728"/>
                  </a:moveTo>
                  <a:lnTo>
                    <a:pt x="0" y="0"/>
                  </a:lnTo>
                  <a:lnTo>
                    <a:pt x="18288000" y="0"/>
                  </a:lnTo>
                  <a:lnTo>
                    <a:pt x="18288000" y="9929728"/>
                  </a:lnTo>
                  <a:lnTo>
                    <a:pt x="0" y="9929728"/>
                  </a:lnTo>
                  <a:close/>
                </a:path>
              </a:pathLst>
            </a:custGeom>
            <a:solidFill>
              <a:srgbClr val="F9FB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179" name="Google Shape;179;p13"/>
          <p:cNvSpPr txBox="1"/>
          <p:nvPr>
            <p:ph type="title"/>
          </p:nvPr>
        </p:nvSpPr>
        <p:spPr>
          <a:xfrm>
            <a:off x="7155220" y="914463"/>
            <a:ext cx="3187200" cy="12441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8000">
                <a:solidFill>
                  <a:srgbClr val="263754"/>
                </a:solidFill>
                <a:latin typeface="Forum"/>
                <a:ea typeface="Forum"/>
                <a:cs typeface="Forum"/>
                <a:sym typeface="Forum"/>
              </a:rPr>
              <a:t>BUDŻET</a:t>
            </a:r>
            <a:endParaRPr sz="8000">
              <a:latin typeface="Forum"/>
              <a:ea typeface="Forum"/>
              <a:cs typeface="Forum"/>
              <a:sym typeface="Forum"/>
            </a:endParaRPr>
          </a:p>
        </p:txBody>
      </p:sp>
      <p:sp>
        <p:nvSpPr>
          <p:cNvPr id="180" name="Google Shape;180;p13"/>
          <p:cNvSpPr/>
          <p:nvPr/>
        </p:nvSpPr>
        <p:spPr>
          <a:xfrm>
            <a:off x="1457335" y="2402786"/>
            <a:ext cx="15373985" cy="0"/>
          </a:xfrm>
          <a:custGeom>
            <a:rect b="b" l="l" r="r" t="t"/>
            <a:pathLst>
              <a:path extrusionOk="0" h="120000" w="15373985">
                <a:moveTo>
                  <a:pt x="0" y="0"/>
                </a:moveTo>
                <a:lnTo>
                  <a:pt x="15373546" y="0"/>
                </a:lnTo>
              </a:path>
            </a:pathLst>
          </a:custGeom>
          <a:noFill/>
          <a:ln cap="flat" cmpd="sng" w="476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1" name="Google Shape;181;p13"/>
          <p:cNvSpPr txBox="1"/>
          <p:nvPr/>
        </p:nvSpPr>
        <p:spPr>
          <a:xfrm>
            <a:off x="411398" y="2611586"/>
            <a:ext cx="17465100" cy="7284600"/>
          </a:xfrm>
          <a:prstGeom prst="rect">
            <a:avLst/>
          </a:prstGeom>
          <a:noFill/>
          <a:ln>
            <a:noFill/>
          </a:ln>
        </p:spPr>
        <p:txBody>
          <a:bodyPr anchorCtr="0" anchor="t" bIns="0" lIns="0" spcFirstLastPara="1" rIns="0" wrap="square" tIns="12700">
            <a:spAutoFit/>
          </a:bodyPr>
          <a:lstStyle/>
          <a:p>
            <a:pPr indent="0" lvl="0" marL="12700" marR="5715" rtl="0" algn="just">
              <a:lnSpc>
                <a:spcPct val="116399"/>
              </a:lnSpc>
              <a:spcBef>
                <a:spcPts val="0"/>
              </a:spcBef>
              <a:spcAft>
                <a:spcPts val="0"/>
              </a:spcAft>
              <a:buNone/>
            </a:pPr>
            <a:r>
              <a:rPr lang="en-US" sz="2900">
                <a:solidFill>
                  <a:srgbClr val="263754"/>
                </a:solidFill>
                <a:latin typeface="Forum"/>
                <a:ea typeface="Forum"/>
                <a:cs typeface="Forum"/>
                <a:sym typeface="Forum"/>
              </a:rPr>
              <a:t>Budżet projektu, to plan kosztów działań, jakie zostały zaplanowane w projekcie. Na budżet projektu mogą się składać  wyłącznie wydatki powiązane logicznie z działaniami wskazanymi w poprzednich punktach, nie mogą się pojawić  kategorie wcześniej nieopisane i niezwiązane bezpośrednio z działaniami przedstawionymi w części opisowej  wniosku.</a:t>
            </a:r>
            <a:endParaRPr sz="2900">
              <a:latin typeface="Forum"/>
              <a:ea typeface="Forum"/>
              <a:cs typeface="Forum"/>
              <a:sym typeface="Forum"/>
            </a:endParaRPr>
          </a:p>
          <a:p>
            <a:pPr indent="0" lvl="0" marL="0" marR="0" rtl="0" algn="l">
              <a:lnSpc>
                <a:spcPct val="100000"/>
              </a:lnSpc>
              <a:spcBef>
                <a:spcPts val="20"/>
              </a:spcBef>
              <a:spcAft>
                <a:spcPts val="0"/>
              </a:spcAft>
              <a:buNone/>
            </a:pPr>
            <a:r>
              <a:t/>
            </a:r>
            <a:endParaRPr sz="3500">
              <a:latin typeface="Forum"/>
              <a:ea typeface="Forum"/>
              <a:cs typeface="Forum"/>
              <a:sym typeface="Forum"/>
            </a:endParaRPr>
          </a:p>
          <a:p>
            <a:pPr indent="0" lvl="0" marL="12700" marR="5080" rtl="0" algn="just">
              <a:lnSpc>
                <a:spcPct val="116399"/>
              </a:lnSpc>
              <a:spcBef>
                <a:spcPts val="5"/>
              </a:spcBef>
              <a:spcAft>
                <a:spcPts val="0"/>
              </a:spcAft>
              <a:buNone/>
            </a:pPr>
            <a:r>
              <a:rPr lang="en-US" sz="2900" u="sng">
                <a:solidFill>
                  <a:srgbClr val="263754"/>
                </a:solidFill>
                <a:latin typeface="Forum"/>
                <a:ea typeface="Forum"/>
                <a:cs typeface="Forum"/>
                <a:sym typeface="Forum"/>
              </a:rPr>
              <a:t>Koszt</a:t>
            </a:r>
            <a:r>
              <a:rPr lang="en-US" sz="2900">
                <a:solidFill>
                  <a:srgbClr val="263754"/>
                </a:solidFill>
                <a:latin typeface="Forum"/>
                <a:ea typeface="Forum"/>
                <a:cs typeface="Forum"/>
                <a:sym typeface="Forum"/>
              </a:rPr>
              <a:t>y</a:t>
            </a:r>
            <a:r>
              <a:rPr lang="en-US" sz="2900" u="sng">
                <a:solidFill>
                  <a:srgbClr val="263754"/>
                </a:solidFill>
                <a:latin typeface="Forum"/>
                <a:ea typeface="Forum"/>
                <a:cs typeface="Forum"/>
                <a:sym typeface="Forum"/>
              </a:rPr>
              <a:t> merytoryczne</a:t>
            </a:r>
            <a:r>
              <a:rPr lang="en-US" sz="2900">
                <a:solidFill>
                  <a:srgbClr val="263754"/>
                </a:solidFill>
                <a:latin typeface="Forum"/>
                <a:ea typeface="Forum"/>
                <a:cs typeface="Forum"/>
                <a:sym typeface="Forum"/>
              </a:rPr>
              <a:t> - są to wydatki związane z zaplanowanymi w Inicjatywie działaniami, na przykład: materiały na  warsztaty dla uczestników, wynajem sali, poczęstunek, koszty przejazdu na wizytę, wynajem sprzętu, nagłośnienia,  koszty druku, wynagrodzenia specjalistów, promocja, etc.</a:t>
            </a:r>
            <a:endParaRPr sz="2900">
              <a:latin typeface="Forum"/>
              <a:ea typeface="Forum"/>
              <a:cs typeface="Forum"/>
              <a:sym typeface="Forum"/>
            </a:endParaRPr>
          </a:p>
          <a:p>
            <a:pPr indent="0" lvl="0" marL="0" marR="0" rtl="0" algn="l">
              <a:lnSpc>
                <a:spcPct val="100000"/>
              </a:lnSpc>
              <a:spcBef>
                <a:spcPts val="20"/>
              </a:spcBef>
              <a:spcAft>
                <a:spcPts val="0"/>
              </a:spcAft>
              <a:buNone/>
            </a:pPr>
            <a:r>
              <a:t/>
            </a:r>
            <a:endParaRPr sz="3500">
              <a:latin typeface="Forum"/>
              <a:ea typeface="Forum"/>
              <a:cs typeface="Forum"/>
              <a:sym typeface="Forum"/>
            </a:endParaRPr>
          </a:p>
          <a:p>
            <a:pPr indent="0" lvl="0" marL="12700" marR="10795" rtl="0" algn="just">
              <a:lnSpc>
                <a:spcPct val="116399"/>
              </a:lnSpc>
              <a:spcBef>
                <a:spcPts val="0"/>
              </a:spcBef>
              <a:spcAft>
                <a:spcPts val="0"/>
              </a:spcAft>
              <a:buNone/>
            </a:pPr>
            <a:r>
              <a:rPr lang="en-US" sz="2900" u="sng">
                <a:solidFill>
                  <a:srgbClr val="263754"/>
                </a:solidFill>
                <a:latin typeface="Forum"/>
                <a:ea typeface="Forum"/>
                <a:cs typeface="Forum"/>
                <a:sym typeface="Forum"/>
              </a:rPr>
              <a:t>Koszt</a:t>
            </a:r>
            <a:r>
              <a:rPr lang="en-US" sz="2900">
                <a:solidFill>
                  <a:srgbClr val="263754"/>
                </a:solidFill>
                <a:latin typeface="Forum"/>
                <a:ea typeface="Forum"/>
                <a:cs typeface="Forum"/>
                <a:sym typeface="Forum"/>
              </a:rPr>
              <a:t>y</a:t>
            </a:r>
            <a:r>
              <a:rPr lang="en-US" sz="2900" u="sng">
                <a:solidFill>
                  <a:srgbClr val="263754"/>
                </a:solidFill>
                <a:latin typeface="Forum"/>
                <a:ea typeface="Forum"/>
                <a:cs typeface="Forum"/>
                <a:sym typeface="Forum"/>
              </a:rPr>
              <a:t> administracyjne</a:t>
            </a:r>
            <a:r>
              <a:rPr lang="en-US" sz="2900">
                <a:solidFill>
                  <a:srgbClr val="263754"/>
                </a:solidFill>
                <a:latin typeface="Forum"/>
                <a:ea typeface="Forum"/>
                <a:cs typeface="Forum"/>
                <a:sym typeface="Forum"/>
              </a:rPr>
              <a:t> – są to wydatki związane z obsługą realizacji Inicjatywy, tj. koszty koordynacji, księgowości,  zakup materiałów biurowych, opłaty za telefon, opłaty pocztowe, utrzymanie pomieszczeń itp.</a:t>
            </a:r>
            <a:endParaRPr sz="2900">
              <a:latin typeface="Forum"/>
              <a:ea typeface="Forum"/>
              <a:cs typeface="Forum"/>
              <a:sym typeface="Forum"/>
            </a:endParaRPr>
          </a:p>
          <a:p>
            <a:pPr indent="0" lvl="0" marL="0" marR="0" rtl="0" algn="l">
              <a:lnSpc>
                <a:spcPct val="100000"/>
              </a:lnSpc>
              <a:spcBef>
                <a:spcPts val="20"/>
              </a:spcBef>
              <a:spcAft>
                <a:spcPts val="0"/>
              </a:spcAft>
              <a:buNone/>
            </a:pPr>
            <a:r>
              <a:t/>
            </a:r>
            <a:endParaRPr sz="4000">
              <a:latin typeface="Forum"/>
              <a:ea typeface="Forum"/>
              <a:cs typeface="Forum"/>
              <a:sym typeface="Forum"/>
            </a:endParaRPr>
          </a:p>
          <a:p>
            <a:pPr indent="0" lvl="0" marL="12700" marR="0" rtl="0" algn="l">
              <a:lnSpc>
                <a:spcPct val="100000"/>
              </a:lnSpc>
              <a:spcBef>
                <a:spcPts val="5"/>
              </a:spcBef>
              <a:spcAft>
                <a:spcPts val="0"/>
              </a:spcAft>
              <a:buNone/>
            </a:pPr>
            <a:r>
              <a:rPr lang="en-US" sz="2900" u="sng">
                <a:solidFill>
                  <a:srgbClr val="263754"/>
                </a:solidFill>
                <a:latin typeface="Forum"/>
                <a:ea typeface="Forum"/>
                <a:cs typeface="Forum"/>
                <a:sym typeface="Forum"/>
              </a:rPr>
              <a:t> Zaleca się, aby	nie wyszczególniać kosztów np. zamiast "1. Zakup jednego zeszytu, 2. Zakup  dwóch</a:t>
            </a:r>
            <a:r>
              <a:rPr lang="en-US" sz="2900" u="sng">
                <a:latin typeface="Forum"/>
                <a:ea typeface="Forum"/>
                <a:cs typeface="Forum"/>
                <a:sym typeface="Forum"/>
              </a:rPr>
              <a:t> </a:t>
            </a:r>
            <a:r>
              <a:rPr lang="en-US" sz="2900" u="sng">
                <a:solidFill>
                  <a:srgbClr val="263754"/>
                </a:solidFill>
                <a:latin typeface="Forum"/>
                <a:ea typeface="Forum"/>
                <a:cs typeface="Forum"/>
                <a:sym typeface="Forum"/>
              </a:rPr>
              <a:t>długopisów, </a:t>
            </a:r>
            <a:endParaRPr sz="2900" u="sng">
              <a:solidFill>
                <a:srgbClr val="263754"/>
              </a:solidFill>
              <a:latin typeface="Forum"/>
              <a:ea typeface="Forum"/>
              <a:cs typeface="Forum"/>
              <a:sym typeface="Forum"/>
            </a:endParaRPr>
          </a:p>
          <a:p>
            <a:pPr indent="0" lvl="0" marL="12700" marR="0" rtl="0" algn="l">
              <a:lnSpc>
                <a:spcPct val="100000"/>
              </a:lnSpc>
              <a:spcBef>
                <a:spcPts val="5"/>
              </a:spcBef>
              <a:spcAft>
                <a:spcPts val="0"/>
              </a:spcAft>
              <a:buNone/>
            </a:pPr>
            <a:r>
              <a:rPr lang="en-US" sz="2900" u="sng">
                <a:solidFill>
                  <a:srgbClr val="263754"/>
                </a:solidFill>
                <a:latin typeface="Forum"/>
                <a:ea typeface="Forum"/>
                <a:cs typeface="Forum"/>
                <a:sym typeface="Forum"/>
              </a:rPr>
              <a:t>3. Zakup dwóch gumek do ścierania" lepiej napisać "1. Zakup zestawu akcesoriów biurowych."</a:t>
            </a:r>
            <a:endParaRPr sz="2900" u="sng">
              <a:latin typeface="Forum"/>
              <a:ea typeface="Forum"/>
              <a:cs typeface="Forum"/>
              <a:sym typeface="Forum"/>
            </a:endParaRPr>
          </a:p>
        </p:txBody>
      </p:sp>
      <p:sp>
        <p:nvSpPr>
          <p:cNvPr id="182" name="Google Shape;182;p13"/>
          <p:cNvSpPr/>
          <p:nvPr/>
        </p:nvSpPr>
        <p:spPr>
          <a:xfrm>
            <a:off x="-1285925" y="0"/>
            <a:ext cx="18288000" cy="10287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6" name="Shape 186"/>
        <p:cNvGrpSpPr/>
        <p:nvPr/>
      </p:nvGrpSpPr>
      <p:grpSpPr>
        <a:xfrm>
          <a:off x="0" y="0"/>
          <a:ext cx="0" cy="0"/>
          <a:chOff x="0" y="0"/>
          <a:chExt cx="0" cy="0"/>
        </a:xfrm>
      </p:grpSpPr>
      <p:grpSp>
        <p:nvGrpSpPr>
          <p:cNvPr id="187" name="Google Shape;187;p14"/>
          <p:cNvGrpSpPr/>
          <p:nvPr/>
        </p:nvGrpSpPr>
        <p:grpSpPr>
          <a:xfrm>
            <a:off x="0" y="0"/>
            <a:ext cx="18288000" cy="10287000"/>
            <a:chOff x="0" y="0"/>
            <a:chExt cx="18288000" cy="10287000"/>
          </a:xfrm>
        </p:grpSpPr>
        <p:sp>
          <p:nvSpPr>
            <p:cNvPr id="188" name="Google Shape;188;p14"/>
            <p:cNvSpPr/>
            <p:nvPr/>
          </p:nvSpPr>
          <p:spPr>
            <a:xfrm>
              <a:off x="0" y="0"/>
              <a:ext cx="18288000" cy="10287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9" name="Google Shape;189;p14"/>
            <p:cNvSpPr/>
            <p:nvPr/>
          </p:nvSpPr>
          <p:spPr>
            <a:xfrm>
              <a:off x="2112285" y="2494050"/>
              <a:ext cx="13973810" cy="0"/>
            </a:xfrm>
            <a:custGeom>
              <a:rect b="b" l="l" r="r" t="t"/>
              <a:pathLst>
                <a:path extrusionOk="0" h="120000" w="13973810">
                  <a:moveTo>
                    <a:pt x="0" y="0"/>
                  </a:moveTo>
                  <a:lnTo>
                    <a:pt x="13973198" y="0"/>
                  </a:lnTo>
                </a:path>
              </a:pathLst>
            </a:custGeom>
            <a:noFill/>
            <a:ln cap="flat" cmpd="sng" w="47625">
              <a:solidFill>
                <a:srgbClr val="26375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pic>
        <p:nvPicPr>
          <p:cNvPr id="190" name="Google Shape;190;p14"/>
          <p:cNvPicPr preferRelativeResize="0"/>
          <p:nvPr/>
        </p:nvPicPr>
        <p:blipFill>
          <a:blip r:embed="rId4">
            <a:alphaModFix/>
          </a:blip>
          <a:stretch>
            <a:fillRect/>
          </a:stretch>
        </p:blipFill>
        <p:spPr>
          <a:xfrm>
            <a:off x="-2" y="-5279"/>
            <a:ext cx="18287999" cy="10297557"/>
          </a:xfrm>
          <a:prstGeom prst="rect">
            <a:avLst/>
          </a:prstGeom>
          <a:noFill/>
          <a:ln>
            <a:noFill/>
          </a:ln>
        </p:spPr>
      </p:pic>
      <p:sp>
        <p:nvSpPr>
          <p:cNvPr id="191" name="Google Shape;191;p14"/>
          <p:cNvSpPr txBox="1"/>
          <p:nvPr>
            <p:ph type="title"/>
          </p:nvPr>
        </p:nvSpPr>
        <p:spPr>
          <a:xfrm>
            <a:off x="1979415" y="441364"/>
            <a:ext cx="14329200" cy="1992600"/>
          </a:xfrm>
          <a:prstGeom prst="rect">
            <a:avLst/>
          </a:prstGeom>
          <a:noFill/>
          <a:ln>
            <a:noFill/>
          </a:ln>
        </p:spPr>
        <p:txBody>
          <a:bodyPr anchorCtr="0" anchor="t" bIns="0" lIns="0" spcFirstLastPara="1" rIns="0" wrap="square" tIns="101500">
            <a:spAutoFit/>
          </a:bodyPr>
          <a:lstStyle/>
          <a:p>
            <a:pPr indent="-1401444" lvl="0" marL="2862580" marR="5080" rtl="0" algn="l">
              <a:lnSpc>
                <a:spcPct val="119285"/>
              </a:lnSpc>
              <a:spcBef>
                <a:spcPts val="0"/>
              </a:spcBef>
              <a:spcAft>
                <a:spcPts val="0"/>
              </a:spcAft>
              <a:buNone/>
            </a:pPr>
            <a:r>
              <a:rPr lang="en-US">
                <a:latin typeface="Forum"/>
                <a:ea typeface="Forum"/>
                <a:cs typeface="Forum"/>
                <a:sym typeface="Forum"/>
              </a:rPr>
              <a:t>SYSTEMOWE SKŁADANIE WNIOSKÓW  MINIMALNA ILOŚĆ ZNAKÓW</a:t>
            </a:r>
            <a:endParaRPr>
              <a:latin typeface="Forum"/>
              <a:ea typeface="Forum"/>
              <a:cs typeface="Forum"/>
              <a:sym typeface="Forum"/>
            </a:endParaRPr>
          </a:p>
        </p:txBody>
      </p:sp>
      <p:sp>
        <p:nvSpPr>
          <p:cNvPr id="192" name="Google Shape;192;p14"/>
          <p:cNvSpPr txBox="1"/>
          <p:nvPr/>
        </p:nvSpPr>
        <p:spPr>
          <a:xfrm>
            <a:off x="1130895" y="2836864"/>
            <a:ext cx="16541100" cy="978900"/>
          </a:xfrm>
          <a:prstGeom prst="rect">
            <a:avLst/>
          </a:prstGeom>
          <a:noFill/>
          <a:ln>
            <a:noFill/>
          </a:ln>
        </p:spPr>
        <p:txBody>
          <a:bodyPr anchorCtr="0" anchor="t" bIns="0" lIns="0" spcFirstLastPara="1" rIns="0" wrap="square" tIns="12700">
            <a:spAutoFit/>
          </a:bodyPr>
          <a:lstStyle/>
          <a:p>
            <a:pPr indent="-5098415" lvl="0" marL="5110480" marR="5080" rtl="0" algn="l">
              <a:lnSpc>
                <a:spcPct val="116399"/>
              </a:lnSpc>
              <a:spcBef>
                <a:spcPts val="0"/>
              </a:spcBef>
              <a:spcAft>
                <a:spcPts val="0"/>
              </a:spcAft>
              <a:buNone/>
            </a:pPr>
            <a:r>
              <a:rPr lang="en-US" sz="2900">
                <a:latin typeface="Forum"/>
                <a:ea typeface="Forum"/>
                <a:cs typeface="Forum"/>
                <a:sym typeface="Forum"/>
              </a:rPr>
              <a:t>W przypadku składania ofert mikrodotacji dla poszczególnych organizacji została przewidziana minimalna ilość  znaków w konkretnych punktach wniosku.</a:t>
            </a:r>
            <a:endParaRPr sz="2900">
              <a:latin typeface="Forum"/>
              <a:ea typeface="Forum"/>
              <a:cs typeface="Forum"/>
              <a:sym typeface="Forum"/>
            </a:endParaRPr>
          </a:p>
        </p:txBody>
      </p:sp>
      <p:sp>
        <p:nvSpPr>
          <p:cNvPr id="193" name="Google Shape;193;p14"/>
          <p:cNvSpPr txBox="1"/>
          <p:nvPr/>
        </p:nvSpPr>
        <p:spPr>
          <a:xfrm>
            <a:off x="1188640" y="4778546"/>
            <a:ext cx="7536300" cy="3316800"/>
          </a:xfrm>
          <a:prstGeom prst="rect">
            <a:avLst/>
          </a:prstGeom>
          <a:noFill/>
          <a:ln>
            <a:noFill/>
          </a:ln>
        </p:spPr>
        <p:txBody>
          <a:bodyPr anchorCtr="0" anchor="t" bIns="0" lIns="0" spcFirstLastPara="1" rIns="0" wrap="square" tIns="12700">
            <a:spAutoFit/>
          </a:bodyPr>
          <a:lstStyle/>
          <a:p>
            <a:pPr indent="0" lvl="0" marL="0" marR="997585" rtl="0" algn="ctr">
              <a:lnSpc>
                <a:spcPct val="100000"/>
              </a:lnSpc>
              <a:spcBef>
                <a:spcPts val="0"/>
              </a:spcBef>
              <a:spcAft>
                <a:spcPts val="0"/>
              </a:spcAft>
              <a:buNone/>
            </a:pPr>
            <a:r>
              <a:rPr lang="en-US" sz="3600">
                <a:latin typeface="Forum"/>
                <a:ea typeface="Forum"/>
                <a:cs typeface="Forum"/>
                <a:sym typeface="Forum"/>
              </a:rPr>
              <a:t>MŁODE ORGANIZACJE</a:t>
            </a:r>
            <a:endParaRPr sz="3600">
              <a:latin typeface="Forum"/>
              <a:ea typeface="Forum"/>
              <a:cs typeface="Forum"/>
              <a:sym typeface="Forum"/>
            </a:endParaRPr>
          </a:p>
          <a:p>
            <a:pPr indent="0" lvl="0" marL="12700" marR="5080" rtl="0" algn="ctr">
              <a:lnSpc>
                <a:spcPct val="116399"/>
              </a:lnSpc>
              <a:spcBef>
                <a:spcPts val="1755"/>
              </a:spcBef>
              <a:spcAft>
                <a:spcPts val="0"/>
              </a:spcAft>
              <a:buNone/>
            </a:pPr>
            <a:r>
              <a:rPr lang="en-US" sz="2900">
                <a:latin typeface="Forum"/>
                <a:ea typeface="Forum"/>
                <a:cs typeface="Forum"/>
                <a:sym typeface="Forum"/>
              </a:rPr>
              <a:t>Charakterystyka wnioskodawcy - min. 500 znaków  Opis inicjatywy - min. 1500 znaków</a:t>
            </a:r>
            <a:endParaRPr sz="2900">
              <a:latin typeface="Forum"/>
              <a:ea typeface="Forum"/>
              <a:cs typeface="Forum"/>
              <a:sym typeface="Forum"/>
            </a:endParaRPr>
          </a:p>
          <a:p>
            <a:pPr indent="0" lvl="0" marL="665480" marR="657860" rtl="0" algn="ctr">
              <a:lnSpc>
                <a:spcPct val="116399"/>
              </a:lnSpc>
              <a:spcBef>
                <a:spcPts val="0"/>
              </a:spcBef>
              <a:spcAft>
                <a:spcPts val="0"/>
              </a:spcAft>
              <a:buNone/>
            </a:pPr>
            <a:r>
              <a:rPr lang="en-US" sz="2900">
                <a:latin typeface="Forum"/>
                <a:ea typeface="Forum"/>
                <a:cs typeface="Forum"/>
                <a:sym typeface="Forum"/>
              </a:rPr>
              <a:t>Zasięg inicjatywy - min. 500 znaków  Beneficjenci inicjatywy - min. 500 znaków  Trwałość inicjatywy - min. 500 znaków</a:t>
            </a:r>
            <a:endParaRPr sz="2900">
              <a:latin typeface="Forum"/>
              <a:ea typeface="Forum"/>
              <a:cs typeface="Forum"/>
              <a:sym typeface="Forum"/>
            </a:endParaRPr>
          </a:p>
        </p:txBody>
      </p:sp>
      <p:sp>
        <p:nvSpPr>
          <p:cNvPr id="194" name="Google Shape;194;p14"/>
          <p:cNvSpPr txBox="1"/>
          <p:nvPr/>
        </p:nvSpPr>
        <p:spPr>
          <a:xfrm>
            <a:off x="9820362" y="4778546"/>
            <a:ext cx="7787700" cy="2797200"/>
          </a:xfrm>
          <a:prstGeom prst="rect">
            <a:avLst/>
          </a:prstGeom>
          <a:noFill/>
          <a:ln>
            <a:noFill/>
          </a:ln>
        </p:spPr>
        <p:txBody>
          <a:bodyPr anchorCtr="0" anchor="t" bIns="0" lIns="0" spcFirstLastPara="1" rIns="0" wrap="square" tIns="12700">
            <a:spAutoFit/>
          </a:bodyPr>
          <a:lstStyle/>
          <a:p>
            <a:pPr indent="0" lvl="0" marL="0" marR="0" rtl="0" algn="ctr">
              <a:lnSpc>
                <a:spcPct val="100000"/>
              </a:lnSpc>
              <a:spcBef>
                <a:spcPts val="0"/>
              </a:spcBef>
              <a:spcAft>
                <a:spcPts val="0"/>
              </a:spcAft>
              <a:buNone/>
            </a:pPr>
            <a:r>
              <a:rPr lang="en-US" sz="3600">
                <a:latin typeface="Forum"/>
                <a:ea typeface="Forum"/>
                <a:cs typeface="Forum"/>
                <a:sym typeface="Forum"/>
              </a:rPr>
              <a:t>GRUPY NIEFORMALNE BEZ I Z PATRONEM</a:t>
            </a:r>
            <a:endParaRPr sz="3600">
              <a:latin typeface="Forum"/>
              <a:ea typeface="Forum"/>
              <a:cs typeface="Forum"/>
              <a:sym typeface="Forum"/>
            </a:endParaRPr>
          </a:p>
          <a:p>
            <a:pPr indent="0" lvl="0" marL="137795" marR="130810" rtl="0" algn="ctr">
              <a:lnSpc>
                <a:spcPct val="116399"/>
              </a:lnSpc>
              <a:spcBef>
                <a:spcPts val="1755"/>
              </a:spcBef>
              <a:spcAft>
                <a:spcPts val="0"/>
              </a:spcAft>
              <a:buNone/>
            </a:pPr>
            <a:r>
              <a:rPr lang="en-US" sz="2900">
                <a:latin typeface="Forum"/>
                <a:ea typeface="Forum"/>
                <a:cs typeface="Forum"/>
                <a:sym typeface="Forum"/>
              </a:rPr>
              <a:t>Charakterystyka wnioskodawcy - min. 500 znaków  Opis inicjatywy - min. 1000 znaków</a:t>
            </a:r>
            <a:endParaRPr sz="2900">
              <a:latin typeface="Forum"/>
              <a:ea typeface="Forum"/>
              <a:cs typeface="Forum"/>
              <a:sym typeface="Forum"/>
            </a:endParaRPr>
          </a:p>
          <a:p>
            <a:pPr indent="0" lvl="0" marL="791210" marR="783590" rtl="0" algn="ctr">
              <a:lnSpc>
                <a:spcPct val="116399"/>
              </a:lnSpc>
              <a:spcBef>
                <a:spcPts val="0"/>
              </a:spcBef>
              <a:spcAft>
                <a:spcPts val="0"/>
              </a:spcAft>
              <a:buNone/>
            </a:pPr>
            <a:r>
              <a:rPr lang="en-US" sz="2900">
                <a:latin typeface="Forum"/>
                <a:ea typeface="Forum"/>
                <a:cs typeface="Forum"/>
                <a:sym typeface="Forum"/>
              </a:rPr>
              <a:t>Beneficjenci inicjatywy - min. 500 znaków  Trwałość inicjatywy - min. 500 znaków</a:t>
            </a:r>
            <a:endParaRPr sz="2900">
              <a:latin typeface="Forum"/>
              <a:ea typeface="Forum"/>
              <a:cs typeface="Forum"/>
              <a:sym typeface="Forum"/>
            </a:endParaRPr>
          </a:p>
        </p:txBody>
      </p:sp>
      <p:sp>
        <p:nvSpPr>
          <p:cNvPr id="195" name="Google Shape;195;p14"/>
          <p:cNvSpPr/>
          <p:nvPr/>
        </p:nvSpPr>
        <p:spPr>
          <a:xfrm>
            <a:off x="9048993" y="4860830"/>
            <a:ext cx="24130" cy="4629150"/>
          </a:xfrm>
          <a:custGeom>
            <a:rect b="b" l="l" r="r" t="t"/>
            <a:pathLst>
              <a:path extrusionOk="0" h="4629150" w="24129">
                <a:moveTo>
                  <a:pt x="0" y="0"/>
                </a:moveTo>
                <a:lnTo>
                  <a:pt x="23564" y="4629144"/>
                </a:lnTo>
              </a:path>
            </a:pathLst>
          </a:custGeom>
          <a:noFill/>
          <a:ln cap="flat" cmpd="sng" w="47600">
            <a:solidFill>
              <a:srgbClr val="26375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6" name="Google Shape;196;p14"/>
          <p:cNvSpPr/>
          <p:nvPr/>
        </p:nvSpPr>
        <p:spPr>
          <a:xfrm flipH="1" rot="5400000">
            <a:off x="8937743" y="-3579468"/>
            <a:ext cx="44820" cy="12498705"/>
          </a:xfrm>
          <a:custGeom>
            <a:rect b="b" l="l" r="r" t="t"/>
            <a:pathLst>
              <a:path extrusionOk="0" h="4629150" w="24129">
                <a:moveTo>
                  <a:pt x="0" y="0"/>
                </a:moveTo>
                <a:lnTo>
                  <a:pt x="23564" y="4629144"/>
                </a:lnTo>
              </a:path>
            </a:pathLst>
          </a:custGeom>
          <a:noFill/>
          <a:ln cap="flat" cmpd="sng" w="47600">
            <a:solidFill>
              <a:srgbClr val="26375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0" name="Shape 200"/>
        <p:cNvGrpSpPr/>
        <p:nvPr/>
      </p:nvGrpSpPr>
      <p:grpSpPr>
        <a:xfrm>
          <a:off x="0" y="0"/>
          <a:ext cx="0" cy="0"/>
          <a:chOff x="0" y="0"/>
          <a:chExt cx="0" cy="0"/>
        </a:xfrm>
      </p:grpSpPr>
      <p:sp>
        <p:nvSpPr>
          <p:cNvPr id="201" name="Google Shape;201;p15"/>
          <p:cNvSpPr/>
          <p:nvPr/>
        </p:nvSpPr>
        <p:spPr>
          <a:xfrm>
            <a:off x="0" y="0"/>
            <a:ext cx="18288000" cy="10287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2" name="Google Shape;202;p15"/>
          <p:cNvSpPr txBox="1"/>
          <p:nvPr>
            <p:ph type="title"/>
          </p:nvPr>
        </p:nvSpPr>
        <p:spPr>
          <a:xfrm>
            <a:off x="6967677" y="1131204"/>
            <a:ext cx="4085700" cy="1228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7900">
                <a:solidFill>
                  <a:srgbClr val="FFFFFF"/>
                </a:solidFill>
                <a:latin typeface="Forum"/>
                <a:ea typeface="Forum"/>
                <a:cs typeface="Forum"/>
                <a:sym typeface="Forum"/>
              </a:rPr>
              <a:t>KONTAKT</a:t>
            </a:r>
            <a:endParaRPr sz="7900">
              <a:latin typeface="Forum"/>
              <a:ea typeface="Forum"/>
              <a:cs typeface="Forum"/>
              <a:sym typeface="Forum"/>
            </a:endParaRPr>
          </a:p>
        </p:txBody>
      </p:sp>
      <p:sp>
        <p:nvSpPr>
          <p:cNvPr id="203" name="Google Shape;203;p15"/>
          <p:cNvSpPr/>
          <p:nvPr/>
        </p:nvSpPr>
        <p:spPr>
          <a:xfrm>
            <a:off x="2026228" y="2611303"/>
            <a:ext cx="13973810" cy="0"/>
          </a:xfrm>
          <a:custGeom>
            <a:rect b="b" l="l" r="r" t="t"/>
            <a:pathLst>
              <a:path extrusionOk="0" h="120000" w="13973810">
                <a:moveTo>
                  <a:pt x="0" y="0"/>
                </a:moveTo>
                <a:lnTo>
                  <a:pt x="13973198" y="0"/>
                </a:lnTo>
              </a:path>
            </a:pathLst>
          </a:custGeom>
          <a:noFill/>
          <a:ln cap="flat" cmpd="sng" w="476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4" name="Google Shape;204;p15"/>
          <p:cNvSpPr txBox="1"/>
          <p:nvPr>
            <p:ph idx="1" type="body"/>
          </p:nvPr>
        </p:nvSpPr>
        <p:spPr>
          <a:xfrm>
            <a:off x="1748035" y="3676663"/>
            <a:ext cx="14791800" cy="4920900"/>
          </a:xfrm>
          <a:prstGeom prst="rect">
            <a:avLst/>
          </a:prstGeom>
          <a:noFill/>
          <a:ln>
            <a:noFill/>
          </a:ln>
        </p:spPr>
        <p:txBody>
          <a:bodyPr anchorCtr="0" anchor="t" bIns="0" lIns="0" spcFirstLastPara="1" rIns="0" wrap="square" tIns="94600">
            <a:spAutoFit/>
          </a:bodyPr>
          <a:lstStyle/>
          <a:p>
            <a:pPr indent="0" lvl="0" marL="0" rtl="0" algn="ctr">
              <a:lnSpc>
                <a:spcPct val="100000"/>
              </a:lnSpc>
              <a:spcBef>
                <a:spcPts val="0"/>
              </a:spcBef>
              <a:spcAft>
                <a:spcPts val="0"/>
              </a:spcAft>
              <a:buNone/>
            </a:pPr>
            <a:r>
              <a:rPr lang="en-US">
                <a:latin typeface="Forum"/>
                <a:ea typeface="Forum"/>
                <a:cs typeface="Forum"/>
                <a:sym typeface="Forum"/>
              </a:rPr>
              <a:t>Infolinia: 668 692 282</a:t>
            </a:r>
            <a:endParaRPr>
              <a:latin typeface="Forum"/>
              <a:ea typeface="Forum"/>
              <a:cs typeface="Forum"/>
              <a:sym typeface="Forum"/>
            </a:endParaRPr>
          </a:p>
          <a:p>
            <a:pPr indent="0" lvl="0" marL="12065" marR="5080" rtl="0" algn="ctr">
              <a:lnSpc>
                <a:spcPct val="115799"/>
              </a:lnSpc>
              <a:spcBef>
                <a:spcPts val="0"/>
              </a:spcBef>
              <a:spcAft>
                <a:spcPts val="0"/>
              </a:spcAft>
              <a:buNone/>
            </a:pPr>
            <a:r>
              <a:rPr lang="en-US">
                <a:latin typeface="Forum"/>
                <a:ea typeface="Forum"/>
                <a:cs typeface="Forum"/>
                <a:sym typeface="Forum"/>
              </a:rPr>
              <a:t>(pn. – pt. w godzinach 9-15) lub w siedzibie fundacji – Al. IX Wieków Kielc 8/18, 25-516  Kielce.</a:t>
            </a:r>
            <a:endParaRPr>
              <a:latin typeface="Forum"/>
              <a:ea typeface="Forum"/>
              <a:cs typeface="Forum"/>
              <a:sym typeface="Forum"/>
            </a:endParaRPr>
          </a:p>
          <a:p>
            <a:pPr indent="0" lvl="0" marL="0" rtl="0" algn="l">
              <a:lnSpc>
                <a:spcPct val="100000"/>
              </a:lnSpc>
              <a:spcBef>
                <a:spcPts val="20"/>
              </a:spcBef>
              <a:spcAft>
                <a:spcPts val="0"/>
              </a:spcAft>
              <a:buNone/>
            </a:pPr>
            <a:r>
              <a:t/>
            </a:r>
            <a:endParaRPr sz="4650">
              <a:latin typeface="Forum"/>
              <a:ea typeface="Forum"/>
              <a:cs typeface="Forum"/>
              <a:sym typeface="Forum"/>
            </a:endParaRPr>
          </a:p>
          <a:p>
            <a:pPr indent="0" lvl="0" marL="0" rtl="0" algn="ctr">
              <a:lnSpc>
                <a:spcPct val="100000"/>
              </a:lnSpc>
              <a:spcBef>
                <a:spcPts val="0"/>
              </a:spcBef>
              <a:spcAft>
                <a:spcPts val="0"/>
              </a:spcAft>
              <a:buNone/>
            </a:pPr>
            <a:r>
              <a:rPr lang="en-US">
                <a:latin typeface="Forum"/>
                <a:ea typeface="Forum"/>
                <a:cs typeface="Forum"/>
                <a:sym typeface="Forum"/>
              </a:rPr>
              <a:t>E-mail: </a:t>
            </a:r>
            <a:r>
              <a:rPr lang="en-US" u="sng">
                <a:solidFill>
                  <a:schemeClr val="hlink"/>
                </a:solidFill>
                <a:latin typeface="Forum"/>
                <a:ea typeface="Forum"/>
                <a:cs typeface="Forum"/>
                <a:sym typeface="Forum"/>
                <a:hlinkClick r:id="rId4"/>
              </a:rPr>
              <a:t>centrum@artwinski.org.pl</a:t>
            </a:r>
            <a:endParaRPr>
              <a:latin typeface="Forum"/>
              <a:ea typeface="Forum"/>
              <a:cs typeface="Forum"/>
              <a:sym typeface="Forum"/>
            </a:endParaRPr>
          </a:p>
          <a:p>
            <a:pPr indent="0" lvl="0" marL="0" rtl="0" algn="l">
              <a:lnSpc>
                <a:spcPct val="100000"/>
              </a:lnSpc>
              <a:spcBef>
                <a:spcPts val="25"/>
              </a:spcBef>
              <a:spcAft>
                <a:spcPts val="0"/>
              </a:spcAft>
              <a:buNone/>
            </a:pPr>
            <a:r>
              <a:t/>
            </a:r>
            <a:endParaRPr sz="4650">
              <a:latin typeface="Forum"/>
              <a:ea typeface="Forum"/>
              <a:cs typeface="Forum"/>
              <a:sym typeface="Forum"/>
            </a:endParaRPr>
          </a:p>
          <a:p>
            <a:pPr indent="0" lvl="0" marL="0" marR="216534" rtl="0" algn="ctr">
              <a:lnSpc>
                <a:spcPct val="100000"/>
              </a:lnSpc>
              <a:spcBef>
                <a:spcPts val="0"/>
              </a:spcBef>
              <a:spcAft>
                <a:spcPts val="0"/>
              </a:spcAft>
              <a:buNone/>
            </a:pPr>
            <a:r>
              <a:rPr lang="en-US">
                <a:latin typeface="Forum"/>
                <a:ea typeface="Forum"/>
                <a:cs typeface="Forum"/>
                <a:sym typeface="Forum"/>
              </a:rPr>
              <a:t>Dyżur eksperta ds. merytorycznych (doradztwo w pisaniu wniosków):</a:t>
            </a:r>
            <a:endParaRPr>
              <a:latin typeface="Forum"/>
              <a:ea typeface="Forum"/>
              <a:cs typeface="Forum"/>
              <a:sym typeface="Forum"/>
            </a:endParaRPr>
          </a:p>
          <a:p>
            <a:pPr indent="0" lvl="0" marL="0" rtl="0" algn="ctr">
              <a:lnSpc>
                <a:spcPct val="100000"/>
              </a:lnSpc>
              <a:spcBef>
                <a:spcPts val="645"/>
              </a:spcBef>
              <a:spcAft>
                <a:spcPts val="0"/>
              </a:spcAft>
              <a:buNone/>
            </a:pPr>
            <a:r>
              <a:rPr lang="en-US">
                <a:latin typeface="Forum"/>
                <a:ea typeface="Forum"/>
                <a:cs typeface="Forum"/>
                <a:sym typeface="Forum"/>
              </a:rPr>
              <a:t>tel. 668 692 282</a:t>
            </a:r>
            <a:endParaRPr>
              <a:latin typeface="Forum"/>
              <a:ea typeface="Forum"/>
              <a:cs typeface="Forum"/>
              <a:sym typeface="Forum"/>
            </a:endParaRPr>
          </a:p>
        </p:txBody>
      </p:sp>
      <p:sp>
        <p:nvSpPr>
          <p:cNvPr id="205" name="Google Shape;205;p15"/>
          <p:cNvSpPr/>
          <p:nvPr/>
        </p:nvSpPr>
        <p:spPr>
          <a:xfrm>
            <a:off x="0" y="0"/>
            <a:ext cx="18288000" cy="102870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 name="Shape 53"/>
        <p:cNvGrpSpPr/>
        <p:nvPr/>
      </p:nvGrpSpPr>
      <p:grpSpPr>
        <a:xfrm>
          <a:off x="0" y="0"/>
          <a:ext cx="0" cy="0"/>
          <a:chOff x="0" y="0"/>
          <a:chExt cx="0" cy="0"/>
        </a:xfrm>
      </p:grpSpPr>
      <p:grpSp>
        <p:nvGrpSpPr>
          <p:cNvPr id="54" name="Google Shape;54;p2"/>
          <p:cNvGrpSpPr/>
          <p:nvPr/>
        </p:nvGrpSpPr>
        <p:grpSpPr>
          <a:xfrm>
            <a:off x="0" y="0"/>
            <a:ext cx="18288442" cy="10287000"/>
            <a:chOff x="0" y="0"/>
            <a:chExt cx="18288442" cy="10287000"/>
          </a:xfrm>
        </p:grpSpPr>
        <p:sp>
          <p:nvSpPr>
            <p:cNvPr id="55" name="Google Shape;55;p2"/>
            <p:cNvSpPr/>
            <p:nvPr/>
          </p:nvSpPr>
          <p:spPr>
            <a:xfrm>
              <a:off x="0" y="0"/>
              <a:ext cx="18288000" cy="10287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6" name="Google Shape;56;p2"/>
            <p:cNvSpPr/>
            <p:nvPr/>
          </p:nvSpPr>
          <p:spPr>
            <a:xfrm>
              <a:off x="4391467" y="0"/>
              <a:ext cx="13896975" cy="10287000"/>
            </a:xfrm>
            <a:custGeom>
              <a:rect b="b" l="l" r="r" t="t"/>
              <a:pathLst>
                <a:path extrusionOk="0" h="10287000" w="13896975">
                  <a:moveTo>
                    <a:pt x="13896533" y="10286999"/>
                  </a:moveTo>
                  <a:lnTo>
                    <a:pt x="0" y="10286999"/>
                  </a:lnTo>
                  <a:lnTo>
                    <a:pt x="0" y="0"/>
                  </a:lnTo>
                  <a:lnTo>
                    <a:pt x="13896533" y="0"/>
                  </a:lnTo>
                  <a:lnTo>
                    <a:pt x="13896533" y="10286999"/>
                  </a:lnTo>
                  <a:close/>
                </a:path>
              </a:pathLst>
            </a:custGeom>
            <a:solidFill>
              <a:srgbClr val="F9FB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57" name="Google Shape;57;p2"/>
          <p:cNvSpPr txBox="1"/>
          <p:nvPr>
            <p:ph type="title"/>
          </p:nvPr>
        </p:nvSpPr>
        <p:spPr>
          <a:xfrm>
            <a:off x="4657384" y="939800"/>
            <a:ext cx="7359600" cy="936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0">
                <a:solidFill>
                  <a:srgbClr val="263754"/>
                </a:solidFill>
                <a:latin typeface="Forum"/>
                <a:ea typeface="Forum"/>
                <a:cs typeface="Forum"/>
                <a:sym typeface="Forum"/>
              </a:rPr>
              <a:t>OPIS WNIOSKODAWCY</a:t>
            </a:r>
            <a:endParaRPr sz="6000">
              <a:latin typeface="Forum"/>
              <a:ea typeface="Forum"/>
              <a:cs typeface="Forum"/>
              <a:sym typeface="Forum"/>
            </a:endParaRPr>
          </a:p>
        </p:txBody>
      </p:sp>
      <p:sp>
        <p:nvSpPr>
          <p:cNvPr id="58" name="Google Shape;58;p2"/>
          <p:cNvSpPr txBox="1"/>
          <p:nvPr/>
        </p:nvSpPr>
        <p:spPr>
          <a:xfrm>
            <a:off x="4657384" y="2898847"/>
            <a:ext cx="13194600" cy="2354100"/>
          </a:xfrm>
          <a:prstGeom prst="rect">
            <a:avLst/>
          </a:prstGeom>
          <a:noFill/>
          <a:ln>
            <a:noFill/>
          </a:ln>
        </p:spPr>
        <p:txBody>
          <a:bodyPr anchorCtr="0" anchor="t" bIns="0" lIns="0" spcFirstLastPara="1" rIns="0" wrap="square" tIns="12700">
            <a:spAutoFit/>
          </a:bodyPr>
          <a:lstStyle/>
          <a:p>
            <a:pPr indent="0" lvl="0" marL="12700" marR="5080" rtl="0" algn="just">
              <a:lnSpc>
                <a:spcPct val="115799"/>
              </a:lnSpc>
              <a:spcBef>
                <a:spcPts val="0"/>
              </a:spcBef>
              <a:spcAft>
                <a:spcPts val="0"/>
              </a:spcAft>
              <a:buNone/>
            </a:pPr>
            <a:r>
              <a:rPr lang="en-US" sz="3400">
                <a:solidFill>
                  <a:srgbClr val="263754"/>
                </a:solidFill>
                <a:latin typeface="Forum"/>
                <a:ea typeface="Forum"/>
                <a:cs typeface="Forum"/>
                <a:sym typeface="Forum"/>
              </a:rPr>
              <a:t>Opis wnioskodawcy obejmuje najważniejsze informacje i dane na temat  organizacji/grupy nieformalnej. W opisie Wnioskodawcy należy zaznaczyć  Rodzaj Wnioskodawcy (Młoda Organizacja, Grupa Nieformalna z Patronem,  Grupa Nieformalna bez Patrona, Grupa samopomocowa).</a:t>
            </a:r>
            <a:endParaRPr sz="3400">
              <a:latin typeface="Forum"/>
              <a:ea typeface="Forum"/>
              <a:cs typeface="Forum"/>
              <a:sym typeface="Forum"/>
            </a:endParaRPr>
          </a:p>
        </p:txBody>
      </p:sp>
      <p:grpSp>
        <p:nvGrpSpPr>
          <p:cNvPr id="59" name="Google Shape;59;p2"/>
          <p:cNvGrpSpPr/>
          <p:nvPr/>
        </p:nvGrpSpPr>
        <p:grpSpPr>
          <a:xfrm>
            <a:off x="-3510750" y="0"/>
            <a:ext cx="19065353" cy="10287000"/>
            <a:chOff x="-3917900" y="0"/>
            <a:chExt cx="19065353" cy="10287000"/>
          </a:xfrm>
        </p:grpSpPr>
        <p:sp>
          <p:nvSpPr>
            <p:cNvPr id="60" name="Google Shape;60;p2"/>
            <p:cNvSpPr/>
            <p:nvPr/>
          </p:nvSpPr>
          <p:spPr>
            <a:xfrm>
              <a:off x="4250219" y="2231113"/>
              <a:ext cx="10897234" cy="0"/>
            </a:xfrm>
            <a:custGeom>
              <a:rect b="b" l="l" r="r" t="t"/>
              <a:pathLst>
                <a:path extrusionOk="0" h="120000" w="10897234">
                  <a:moveTo>
                    <a:pt x="0" y="0"/>
                  </a:moveTo>
                  <a:lnTo>
                    <a:pt x="10896747" y="0"/>
                  </a:lnTo>
                </a:path>
              </a:pathLst>
            </a:custGeom>
            <a:noFill/>
            <a:ln cap="flat" cmpd="sng" w="47625">
              <a:solidFill>
                <a:srgbClr val="26375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1" name="Google Shape;61;p2"/>
            <p:cNvSpPr/>
            <p:nvPr/>
          </p:nvSpPr>
          <p:spPr>
            <a:xfrm>
              <a:off x="-3917900" y="0"/>
              <a:ext cx="18288000" cy="10287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5" name="Shape 65"/>
        <p:cNvGrpSpPr/>
        <p:nvPr/>
      </p:nvGrpSpPr>
      <p:grpSpPr>
        <a:xfrm>
          <a:off x="0" y="0"/>
          <a:ext cx="0" cy="0"/>
          <a:chOff x="0" y="0"/>
          <a:chExt cx="0" cy="0"/>
        </a:xfrm>
      </p:grpSpPr>
      <p:grpSp>
        <p:nvGrpSpPr>
          <p:cNvPr id="66" name="Google Shape;66;p3"/>
          <p:cNvGrpSpPr/>
          <p:nvPr/>
        </p:nvGrpSpPr>
        <p:grpSpPr>
          <a:xfrm>
            <a:off x="0" y="1"/>
            <a:ext cx="18288000" cy="10287400"/>
            <a:chOff x="0" y="1"/>
            <a:chExt cx="18288000" cy="10287400"/>
          </a:xfrm>
        </p:grpSpPr>
        <p:sp>
          <p:nvSpPr>
            <p:cNvPr id="67" name="Google Shape;67;p3"/>
            <p:cNvSpPr/>
            <p:nvPr/>
          </p:nvSpPr>
          <p:spPr>
            <a:xfrm>
              <a:off x="0" y="1"/>
              <a:ext cx="18288000" cy="10287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8" name="Google Shape;68;p3"/>
            <p:cNvSpPr/>
            <p:nvPr/>
          </p:nvSpPr>
          <p:spPr>
            <a:xfrm>
              <a:off x="0" y="357271"/>
              <a:ext cx="18288000" cy="9930130"/>
            </a:xfrm>
            <a:custGeom>
              <a:rect b="b" l="l" r="r" t="t"/>
              <a:pathLst>
                <a:path extrusionOk="0" h="9930130" w="18288000">
                  <a:moveTo>
                    <a:pt x="0" y="9929728"/>
                  </a:moveTo>
                  <a:lnTo>
                    <a:pt x="0" y="0"/>
                  </a:lnTo>
                  <a:lnTo>
                    <a:pt x="18288000" y="0"/>
                  </a:lnTo>
                  <a:lnTo>
                    <a:pt x="18288000" y="9929728"/>
                  </a:lnTo>
                  <a:lnTo>
                    <a:pt x="0" y="9929728"/>
                  </a:lnTo>
                  <a:close/>
                </a:path>
              </a:pathLst>
            </a:custGeom>
            <a:solidFill>
              <a:srgbClr val="F9FB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69" name="Google Shape;69;p3"/>
          <p:cNvSpPr txBox="1"/>
          <p:nvPr>
            <p:ph type="title"/>
          </p:nvPr>
        </p:nvSpPr>
        <p:spPr>
          <a:xfrm>
            <a:off x="2515713" y="1093531"/>
            <a:ext cx="12122100" cy="936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0">
                <a:solidFill>
                  <a:srgbClr val="263754"/>
                </a:solidFill>
                <a:latin typeface="Forum"/>
                <a:ea typeface="Forum"/>
                <a:cs typeface="Forum"/>
                <a:sym typeface="Forum"/>
              </a:rPr>
              <a:t>CHARAKTERYSTYKA WNIOSKODAWCY</a:t>
            </a:r>
            <a:endParaRPr sz="6000">
              <a:latin typeface="Forum"/>
              <a:ea typeface="Forum"/>
              <a:cs typeface="Forum"/>
              <a:sym typeface="Forum"/>
            </a:endParaRPr>
          </a:p>
        </p:txBody>
      </p:sp>
      <p:sp>
        <p:nvSpPr>
          <p:cNvPr id="70" name="Google Shape;70;p3"/>
          <p:cNvSpPr/>
          <p:nvPr/>
        </p:nvSpPr>
        <p:spPr>
          <a:xfrm>
            <a:off x="1613526" y="2354972"/>
            <a:ext cx="13973810" cy="0"/>
          </a:xfrm>
          <a:custGeom>
            <a:rect b="b" l="l" r="r" t="t"/>
            <a:pathLst>
              <a:path extrusionOk="0" h="120000" w="13973810">
                <a:moveTo>
                  <a:pt x="0" y="0"/>
                </a:moveTo>
                <a:lnTo>
                  <a:pt x="13973198" y="0"/>
                </a:lnTo>
              </a:path>
            </a:pathLst>
          </a:custGeom>
          <a:noFill/>
          <a:ln cap="flat" cmpd="sng" w="47625">
            <a:solidFill>
              <a:srgbClr val="26375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 name="Google Shape;71;p3"/>
          <p:cNvSpPr txBox="1"/>
          <p:nvPr/>
        </p:nvSpPr>
        <p:spPr>
          <a:xfrm>
            <a:off x="596915" y="2856180"/>
            <a:ext cx="17084100" cy="4179000"/>
          </a:xfrm>
          <a:prstGeom prst="rect">
            <a:avLst/>
          </a:prstGeom>
          <a:noFill/>
          <a:ln>
            <a:noFill/>
          </a:ln>
        </p:spPr>
        <p:txBody>
          <a:bodyPr anchorCtr="0" anchor="t" bIns="0" lIns="0" spcFirstLastPara="1" rIns="0" wrap="square" tIns="12700">
            <a:spAutoFit/>
          </a:bodyPr>
          <a:lstStyle/>
          <a:p>
            <a:pPr indent="0" lvl="0" marL="12700" marR="5080" rtl="0" algn="just">
              <a:lnSpc>
                <a:spcPct val="114599"/>
              </a:lnSpc>
              <a:spcBef>
                <a:spcPts val="0"/>
              </a:spcBef>
              <a:spcAft>
                <a:spcPts val="0"/>
              </a:spcAft>
              <a:buNone/>
            </a:pPr>
            <a:r>
              <a:rPr lang="en-US" sz="3000">
                <a:latin typeface="Forum"/>
                <a:ea typeface="Forum"/>
                <a:cs typeface="Forum"/>
                <a:sym typeface="Forum"/>
              </a:rPr>
              <a:t>Wnioskodawca powinien scharakteryzować na  czym polega prowadzona przez niego dotychczasowa  działalność organizacji/grupy nieformalnej (jeśli jakieś działania były prowadzone). W szczególności proszę  zwrócić uwagę na działania zbieżne tematycznie z działaniami zaplanowanymi we wniosku lub realizowanymi  dla tej samej społeczności lokalnej lub grupy docelowej. Należy również opisać gdzie zlokalizowane są  działania prowadzone przez Organizację/grupę nieformalną.</a:t>
            </a:r>
            <a:endParaRPr sz="3000">
              <a:latin typeface="Forum"/>
              <a:ea typeface="Forum"/>
              <a:cs typeface="Forum"/>
              <a:sym typeface="Forum"/>
            </a:endParaRPr>
          </a:p>
          <a:p>
            <a:pPr indent="0" lvl="0" marL="12700" marR="5080" rtl="0" algn="just">
              <a:lnSpc>
                <a:spcPct val="114599"/>
              </a:lnSpc>
              <a:spcBef>
                <a:spcPts val="0"/>
              </a:spcBef>
              <a:spcAft>
                <a:spcPts val="0"/>
              </a:spcAft>
              <a:buNone/>
            </a:pPr>
            <a:r>
              <a:rPr lang="en-US" sz="3000">
                <a:latin typeface="Forum"/>
                <a:ea typeface="Forum"/>
                <a:cs typeface="Forum"/>
                <a:sym typeface="Forum"/>
              </a:rPr>
              <a:t>W tym miejscu powinna pojawić się informacja o posiadanych zasobach kadrowych – wiedzy, kwalifikacji i  doświadczeniu osób działających w organizacji pozarządowej/grupie nieformalnej, które będą zaangażowane  w proces realizacji działań opisanych we wniosku (jeśli Wnioskodawca takie posiada).</a:t>
            </a:r>
            <a:endParaRPr sz="3000">
              <a:latin typeface="Forum"/>
              <a:ea typeface="Forum"/>
              <a:cs typeface="Forum"/>
              <a:sym typeface="Forum"/>
            </a:endParaRPr>
          </a:p>
        </p:txBody>
      </p:sp>
      <p:sp>
        <p:nvSpPr>
          <p:cNvPr id="72" name="Google Shape;72;p3"/>
          <p:cNvSpPr/>
          <p:nvPr/>
        </p:nvSpPr>
        <p:spPr>
          <a:xfrm>
            <a:off x="0" y="0"/>
            <a:ext cx="18288000" cy="10287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 name="Shape 76"/>
        <p:cNvGrpSpPr/>
        <p:nvPr/>
      </p:nvGrpSpPr>
      <p:grpSpPr>
        <a:xfrm>
          <a:off x="0" y="0"/>
          <a:ext cx="0" cy="0"/>
          <a:chOff x="0" y="0"/>
          <a:chExt cx="0" cy="0"/>
        </a:xfrm>
      </p:grpSpPr>
      <p:sp>
        <p:nvSpPr>
          <p:cNvPr id="77" name="Google Shape;77;p4"/>
          <p:cNvSpPr/>
          <p:nvPr/>
        </p:nvSpPr>
        <p:spPr>
          <a:xfrm>
            <a:off x="0" y="0"/>
            <a:ext cx="18288000" cy="10287000"/>
          </a:xfrm>
          <a:custGeom>
            <a:rect b="b" l="l" r="r" t="t"/>
            <a:pathLst>
              <a:path extrusionOk="0" h="10287000" w="18288000">
                <a:moveTo>
                  <a:pt x="18288000" y="10287000"/>
                </a:moveTo>
                <a:lnTo>
                  <a:pt x="0" y="10287000"/>
                </a:lnTo>
                <a:lnTo>
                  <a:pt x="0" y="0"/>
                </a:lnTo>
                <a:lnTo>
                  <a:pt x="18288000" y="0"/>
                </a:lnTo>
                <a:lnTo>
                  <a:pt x="18288000" y="10287000"/>
                </a:lnTo>
                <a:close/>
              </a:path>
            </a:pathLst>
          </a:custGeom>
          <a:solidFill>
            <a:srgbClr val="2637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8" name="Google Shape;78;p4"/>
          <p:cNvSpPr/>
          <p:nvPr/>
        </p:nvSpPr>
        <p:spPr>
          <a:xfrm>
            <a:off x="4391017" y="-12"/>
            <a:ext cx="13896975" cy="10287000"/>
          </a:xfrm>
          <a:custGeom>
            <a:rect b="b" l="l" r="r" t="t"/>
            <a:pathLst>
              <a:path extrusionOk="0" h="10287000" w="13896975">
                <a:moveTo>
                  <a:pt x="13896533" y="10286999"/>
                </a:moveTo>
                <a:lnTo>
                  <a:pt x="0" y="10286999"/>
                </a:lnTo>
                <a:lnTo>
                  <a:pt x="0" y="0"/>
                </a:lnTo>
                <a:lnTo>
                  <a:pt x="13896533" y="0"/>
                </a:lnTo>
                <a:lnTo>
                  <a:pt x="13896533" y="10286999"/>
                </a:lnTo>
                <a:close/>
              </a:path>
            </a:pathLst>
          </a:custGeom>
          <a:solidFill>
            <a:srgbClr val="F9FB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9" name="Google Shape;79;p4"/>
          <p:cNvSpPr txBox="1"/>
          <p:nvPr>
            <p:ph type="title"/>
          </p:nvPr>
        </p:nvSpPr>
        <p:spPr>
          <a:xfrm>
            <a:off x="4677553" y="284400"/>
            <a:ext cx="6329700" cy="936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0">
                <a:solidFill>
                  <a:srgbClr val="263754"/>
                </a:solidFill>
                <a:latin typeface="Forum"/>
                <a:ea typeface="Forum"/>
                <a:cs typeface="Forum"/>
                <a:sym typeface="Forum"/>
              </a:rPr>
              <a:t>NAZWA INICJATYWY</a:t>
            </a:r>
            <a:endParaRPr sz="6000">
              <a:latin typeface="Forum"/>
              <a:ea typeface="Forum"/>
              <a:cs typeface="Forum"/>
              <a:sym typeface="Forum"/>
            </a:endParaRPr>
          </a:p>
        </p:txBody>
      </p:sp>
      <p:sp>
        <p:nvSpPr>
          <p:cNvPr id="80" name="Google Shape;80;p4"/>
          <p:cNvSpPr txBox="1"/>
          <p:nvPr/>
        </p:nvSpPr>
        <p:spPr>
          <a:xfrm>
            <a:off x="4677559" y="2129793"/>
            <a:ext cx="13013100" cy="3592500"/>
          </a:xfrm>
          <a:prstGeom prst="rect">
            <a:avLst/>
          </a:prstGeom>
          <a:noFill/>
          <a:ln>
            <a:noFill/>
          </a:ln>
        </p:spPr>
        <p:txBody>
          <a:bodyPr anchorCtr="0" anchor="t" bIns="0" lIns="0" spcFirstLastPara="1" rIns="0" wrap="square" tIns="12700">
            <a:spAutoFit/>
          </a:bodyPr>
          <a:lstStyle/>
          <a:p>
            <a:pPr indent="0" lvl="0" marL="12700" marR="5080" rtl="0" algn="just">
              <a:lnSpc>
                <a:spcPct val="115799"/>
              </a:lnSpc>
              <a:spcBef>
                <a:spcPts val="0"/>
              </a:spcBef>
              <a:spcAft>
                <a:spcPts val="0"/>
              </a:spcAft>
              <a:buNone/>
            </a:pPr>
            <a:r>
              <a:rPr lang="en-US" sz="3400">
                <a:solidFill>
                  <a:srgbClr val="263754"/>
                </a:solidFill>
                <a:latin typeface="Forum"/>
                <a:ea typeface="Forum"/>
                <a:cs typeface="Forum"/>
                <a:sym typeface="Forum"/>
              </a:rPr>
              <a:t>O Nazwa inicjatywy nie podlega ocenie merytorycznej. Jednak powinna  być chwytliwa, zwięzła i odnosić się do celów i działań zaplanowanych w  projekcie.</a:t>
            </a:r>
            <a:endParaRPr sz="3400">
              <a:latin typeface="Forum"/>
              <a:ea typeface="Forum"/>
              <a:cs typeface="Forum"/>
              <a:sym typeface="Forum"/>
            </a:endParaRPr>
          </a:p>
          <a:p>
            <a:pPr indent="0" lvl="0" marL="0" marR="0" rtl="0" algn="l">
              <a:lnSpc>
                <a:spcPct val="100000"/>
              </a:lnSpc>
              <a:spcBef>
                <a:spcPts val="10"/>
              </a:spcBef>
              <a:spcAft>
                <a:spcPts val="0"/>
              </a:spcAft>
              <a:buNone/>
            </a:pPr>
            <a:r>
              <a:t/>
            </a:r>
            <a:endParaRPr sz="4100">
              <a:latin typeface="Forum"/>
              <a:ea typeface="Forum"/>
              <a:cs typeface="Forum"/>
              <a:sym typeface="Forum"/>
            </a:endParaRPr>
          </a:p>
          <a:p>
            <a:pPr indent="0" lvl="0" marL="12700" marR="7620" rtl="0" algn="just">
              <a:lnSpc>
                <a:spcPct val="115799"/>
              </a:lnSpc>
              <a:spcBef>
                <a:spcPts val="0"/>
              </a:spcBef>
              <a:spcAft>
                <a:spcPts val="0"/>
              </a:spcAft>
              <a:buNone/>
            </a:pPr>
            <a:r>
              <a:rPr lang="en-US" sz="3400">
                <a:solidFill>
                  <a:srgbClr val="263754"/>
                </a:solidFill>
                <a:latin typeface="Forum"/>
                <a:ea typeface="Forum"/>
                <a:cs typeface="Forum"/>
                <a:sym typeface="Forum"/>
              </a:rPr>
              <a:t>Nazwa Inicjatywy (jak i cały projekt) nie może zawierać wulgaryzmów oraz  określeń obrażających.</a:t>
            </a:r>
            <a:endParaRPr sz="3400">
              <a:latin typeface="Forum"/>
              <a:ea typeface="Forum"/>
              <a:cs typeface="Forum"/>
              <a:sym typeface="Forum"/>
            </a:endParaRPr>
          </a:p>
        </p:txBody>
      </p:sp>
      <p:grpSp>
        <p:nvGrpSpPr>
          <p:cNvPr id="81" name="Google Shape;81;p4"/>
          <p:cNvGrpSpPr/>
          <p:nvPr/>
        </p:nvGrpSpPr>
        <p:grpSpPr>
          <a:xfrm>
            <a:off x="0" y="0"/>
            <a:ext cx="18288000" cy="10287000"/>
            <a:chOff x="0" y="823775"/>
            <a:chExt cx="18288000" cy="10287000"/>
          </a:xfrm>
        </p:grpSpPr>
        <p:sp>
          <p:nvSpPr>
            <p:cNvPr id="82" name="Google Shape;82;p4"/>
            <p:cNvSpPr/>
            <p:nvPr/>
          </p:nvSpPr>
          <p:spPr>
            <a:xfrm>
              <a:off x="4693894" y="2190938"/>
              <a:ext cx="10897234" cy="0"/>
            </a:xfrm>
            <a:custGeom>
              <a:rect b="b" l="l" r="r" t="t"/>
              <a:pathLst>
                <a:path extrusionOk="0" h="120000" w="10897234">
                  <a:moveTo>
                    <a:pt x="0" y="0"/>
                  </a:moveTo>
                  <a:lnTo>
                    <a:pt x="10896747" y="0"/>
                  </a:lnTo>
                </a:path>
              </a:pathLst>
            </a:custGeom>
            <a:noFill/>
            <a:ln cap="flat" cmpd="sng" w="47625">
              <a:solidFill>
                <a:srgbClr val="26375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3" name="Google Shape;83;p4"/>
            <p:cNvSpPr/>
            <p:nvPr/>
          </p:nvSpPr>
          <p:spPr>
            <a:xfrm>
              <a:off x="0" y="823775"/>
              <a:ext cx="18288000" cy="10287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7" name="Shape 87"/>
        <p:cNvGrpSpPr/>
        <p:nvPr/>
      </p:nvGrpSpPr>
      <p:grpSpPr>
        <a:xfrm>
          <a:off x="0" y="0"/>
          <a:ext cx="0" cy="0"/>
          <a:chOff x="0" y="0"/>
          <a:chExt cx="0" cy="0"/>
        </a:xfrm>
      </p:grpSpPr>
      <p:grpSp>
        <p:nvGrpSpPr>
          <p:cNvPr id="88" name="Google Shape;88;p5"/>
          <p:cNvGrpSpPr/>
          <p:nvPr/>
        </p:nvGrpSpPr>
        <p:grpSpPr>
          <a:xfrm>
            <a:off x="0" y="2"/>
            <a:ext cx="18288000" cy="10287000"/>
            <a:chOff x="0" y="2"/>
            <a:chExt cx="18288000" cy="10287000"/>
          </a:xfrm>
        </p:grpSpPr>
        <p:sp>
          <p:nvSpPr>
            <p:cNvPr id="89" name="Google Shape;89;p5"/>
            <p:cNvSpPr/>
            <p:nvPr/>
          </p:nvSpPr>
          <p:spPr>
            <a:xfrm>
              <a:off x="0" y="2"/>
              <a:ext cx="18288000" cy="10287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0" name="Google Shape;90;p5"/>
            <p:cNvSpPr/>
            <p:nvPr/>
          </p:nvSpPr>
          <p:spPr>
            <a:xfrm>
              <a:off x="509726" y="495321"/>
              <a:ext cx="17268825" cy="9296400"/>
            </a:xfrm>
            <a:custGeom>
              <a:rect b="b" l="l" r="r" t="t"/>
              <a:pathLst>
                <a:path extrusionOk="0" h="9296400" w="17268825">
                  <a:moveTo>
                    <a:pt x="17268825" y="9296400"/>
                  </a:moveTo>
                  <a:lnTo>
                    <a:pt x="0" y="9296400"/>
                  </a:lnTo>
                  <a:lnTo>
                    <a:pt x="0" y="0"/>
                  </a:lnTo>
                  <a:lnTo>
                    <a:pt x="17268825" y="0"/>
                  </a:lnTo>
                  <a:lnTo>
                    <a:pt x="17268825" y="9296400"/>
                  </a:lnTo>
                  <a:close/>
                </a:path>
              </a:pathLst>
            </a:custGeom>
            <a:solidFill>
              <a:srgbClr val="F9FB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91" name="Google Shape;91;p5"/>
          <p:cNvSpPr txBox="1"/>
          <p:nvPr>
            <p:ph type="title"/>
          </p:nvPr>
        </p:nvSpPr>
        <p:spPr>
          <a:xfrm>
            <a:off x="5922822" y="1117741"/>
            <a:ext cx="6278100" cy="10749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900">
                <a:solidFill>
                  <a:srgbClr val="263754"/>
                </a:solidFill>
                <a:latin typeface="Forum"/>
                <a:ea typeface="Forum"/>
                <a:cs typeface="Forum"/>
                <a:sym typeface="Forum"/>
              </a:rPr>
              <a:t>OPIS INICJATYWY</a:t>
            </a:r>
            <a:endParaRPr sz="6900">
              <a:latin typeface="Forum"/>
              <a:ea typeface="Forum"/>
              <a:cs typeface="Forum"/>
              <a:sym typeface="Forum"/>
            </a:endParaRPr>
          </a:p>
        </p:txBody>
      </p:sp>
      <p:grpSp>
        <p:nvGrpSpPr>
          <p:cNvPr id="92" name="Google Shape;92;p5"/>
          <p:cNvGrpSpPr/>
          <p:nvPr/>
        </p:nvGrpSpPr>
        <p:grpSpPr>
          <a:xfrm>
            <a:off x="1362075" y="2400327"/>
            <a:ext cx="14771502" cy="4653814"/>
            <a:chOff x="1362075" y="2400327"/>
            <a:chExt cx="14771502" cy="4653814"/>
          </a:xfrm>
        </p:grpSpPr>
        <p:sp>
          <p:nvSpPr>
            <p:cNvPr id="93" name="Google Shape;93;p5"/>
            <p:cNvSpPr/>
            <p:nvPr/>
          </p:nvSpPr>
          <p:spPr>
            <a:xfrm>
              <a:off x="2159767" y="2400327"/>
              <a:ext cx="13973810" cy="0"/>
            </a:xfrm>
            <a:custGeom>
              <a:rect b="b" l="l" r="r" t="t"/>
              <a:pathLst>
                <a:path extrusionOk="0" h="120000" w="13973810">
                  <a:moveTo>
                    <a:pt x="0" y="0"/>
                  </a:moveTo>
                  <a:lnTo>
                    <a:pt x="13973198" y="0"/>
                  </a:lnTo>
                </a:path>
              </a:pathLst>
            </a:custGeom>
            <a:noFill/>
            <a:ln cap="flat" cmpd="sng" w="47625">
              <a:solidFill>
                <a:srgbClr val="26375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4" name="Google Shape;94;p5"/>
            <p:cNvSpPr/>
            <p:nvPr/>
          </p:nvSpPr>
          <p:spPr>
            <a:xfrm>
              <a:off x="1362075" y="5463466"/>
              <a:ext cx="104775" cy="10477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5" name="Google Shape;95;p5"/>
            <p:cNvSpPr/>
            <p:nvPr/>
          </p:nvSpPr>
          <p:spPr>
            <a:xfrm>
              <a:off x="1362075" y="6454066"/>
              <a:ext cx="104775" cy="10477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6" name="Google Shape;96;p5"/>
            <p:cNvSpPr/>
            <p:nvPr/>
          </p:nvSpPr>
          <p:spPr>
            <a:xfrm>
              <a:off x="1362075" y="6949366"/>
              <a:ext cx="104775" cy="10477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97" name="Google Shape;97;p5"/>
          <p:cNvSpPr txBox="1"/>
          <p:nvPr/>
        </p:nvSpPr>
        <p:spPr>
          <a:xfrm>
            <a:off x="1016000" y="2702480"/>
            <a:ext cx="16176600" cy="4971300"/>
          </a:xfrm>
          <a:prstGeom prst="rect">
            <a:avLst/>
          </a:prstGeom>
          <a:noFill/>
          <a:ln>
            <a:noFill/>
          </a:ln>
        </p:spPr>
        <p:txBody>
          <a:bodyPr anchorCtr="0" anchor="t" bIns="0" lIns="0" spcFirstLastPara="1" rIns="0" wrap="square" tIns="12700">
            <a:spAutoFit/>
          </a:bodyPr>
          <a:lstStyle/>
          <a:p>
            <a:pPr indent="0" lvl="0" marL="12700" marR="6985" rtl="0" algn="just">
              <a:lnSpc>
                <a:spcPct val="116100"/>
              </a:lnSpc>
              <a:spcBef>
                <a:spcPts val="0"/>
              </a:spcBef>
              <a:spcAft>
                <a:spcPts val="0"/>
              </a:spcAft>
              <a:buNone/>
            </a:pPr>
            <a:r>
              <a:rPr lang="en-US" sz="2800">
                <a:solidFill>
                  <a:srgbClr val="263754"/>
                </a:solidFill>
                <a:latin typeface="Forum"/>
                <a:ea typeface="Forum"/>
                <a:cs typeface="Forum"/>
                <a:sym typeface="Forum"/>
              </a:rPr>
              <a:t>Należy wprowadzić podstawowe i najważniejsze informacje dotyczące wnioskowanego projektu, np. cel główny,  zadania, wskaźniki, grupy docelowe. W tym punkcie należy zamieścić argumenty, które mają przekonać, że  realizacja projektu jest potrzebna i z dużym prawdopodobieństwem zakończy się sukcesem.</a:t>
            </a:r>
            <a:endParaRPr sz="2800">
              <a:latin typeface="Forum"/>
              <a:ea typeface="Forum"/>
              <a:cs typeface="Forum"/>
              <a:sym typeface="Forum"/>
            </a:endParaRPr>
          </a:p>
          <a:p>
            <a:pPr indent="0" lvl="0" marL="0" marR="0" rtl="0" algn="l">
              <a:lnSpc>
                <a:spcPct val="100000"/>
              </a:lnSpc>
              <a:spcBef>
                <a:spcPts val="10"/>
              </a:spcBef>
              <a:spcAft>
                <a:spcPts val="0"/>
              </a:spcAft>
              <a:buNone/>
            </a:pPr>
            <a:r>
              <a:t/>
            </a:r>
            <a:endParaRPr sz="3850">
              <a:latin typeface="Forum"/>
              <a:ea typeface="Forum"/>
              <a:cs typeface="Forum"/>
              <a:sym typeface="Forum"/>
            </a:endParaRPr>
          </a:p>
          <a:p>
            <a:pPr indent="0" lvl="0" marL="12700" marR="0" rtl="0" algn="l">
              <a:lnSpc>
                <a:spcPct val="100000"/>
              </a:lnSpc>
              <a:spcBef>
                <a:spcPts val="0"/>
              </a:spcBef>
              <a:spcAft>
                <a:spcPts val="0"/>
              </a:spcAft>
              <a:buNone/>
            </a:pPr>
            <a:r>
              <a:rPr lang="en-US" sz="2800">
                <a:solidFill>
                  <a:srgbClr val="263754"/>
                </a:solidFill>
                <a:latin typeface="Forum"/>
                <a:ea typeface="Forum"/>
                <a:cs typeface="Forum"/>
                <a:sym typeface="Forum"/>
              </a:rPr>
              <a:t>Uzasadnienie potrzeby realizacji projektu powinno zawierać:</a:t>
            </a:r>
            <a:endParaRPr sz="2800">
              <a:latin typeface="Forum"/>
              <a:ea typeface="Forum"/>
              <a:cs typeface="Forum"/>
              <a:sym typeface="Forum"/>
            </a:endParaRPr>
          </a:p>
          <a:p>
            <a:pPr indent="0" lvl="0" marL="616585" marR="5080" rtl="0" algn="l">
              <a:lnSpc>
                <a:spcPct val="116100"/>
              </a:lnSpc>
              <a:spcBef>
                <a:spcPts val="0"/>
              </a:spcBef>
              <a:spcAft>
                <a:spcPts val="0"/>
              </a:spcAft>
              <a:buNone/>
            </a:pPr>
            <a:r>
              <a:rPr lang="en-US" sz="2800">
                <a:solidFill>
                  <a:srgbClr val="263754"/>
                </a:solidFill>
                <a:latin typeface="Forum"/>
                <a:ea typeface="Forum"/>
                <a:cs typeface="Forum"/>
                <a:sym typeface="Forum"/>
              </a:rPr>
              <a:t>opis i analizę zauważonego problemu: jakie są jego przyczyny oraz skutki, gdzie dany problem występuje,  ilu i jakich osób dotyczy (opis problemu musi być adekwatny do zasięgu terytorialnego projektu).  rozpoznanie po</a:t>
            </a:r>
            <a:r>
              <a:rPr lang="en-US" sz="2800">
                <a:solidFill>
                  <a:srgbClr val="263754"/>
                </a:solidFill>
                <a:latin typeface="Forum"/>
                <a:ea typeface="Forum"/>
                <a:cs typeface="Forum"/>
                <a:sym typeface="Forum"/>
              </a:rPr>
              <a:t>t</a:t>
            </a:r>
            <a:r>
              <a:rPr lang="en-US" sz="2800">
                <a:solidFill>
                  <a:srgbClr val="263754"/>
                </a:solidFill>
                <a:latin typeface="Forum"/>
                <a:ea typeface="Forum"/>
                <a:cs typeface="Forum"/>
                <a:sym typeface="Forum"/>
              </a:rPr>
              <a:t>rzeb środowiska</a:t>
            </a:r>
            <a:endParaRPr sz="2800">
              <a:latin typeface="Forum"/>
              <a:ea typeface="Forum"/>
              <a:cs typeface="Forum"/>
              <a:sym typeface="Forum"/>
            </a:endParaRPr>
          </a:p>
          <a:p>
            <a:pPr indent="0" lvl="0" marL="616585" marR="13334" rtl="0" algn="l">
              <a:lnSpc>
                <a:spcPct val="116100"/>
              </a:lnSpc>
              <a:spcBef>
                <a:spcPts val="0"/>
              </a:spcBef>
              <a:spcAft>
                <a:spcPts val="0"/>
              </a:spcAft>
              <a:buNone/>
            </a:pPr>
            <a:r>
              <a:rPr lang="en-US" sz="2800">
                <a:solidFill>
                  <a:srgbClr val="263754"/>
                </a:solidFill>
                <a:latin typeface="Forum"/>
                <a:ea typeface="Forum"/>
                <a:cs typeface="Forum"/>
                <a:sym typeface="Forum"/>
              </a:rPr>
              <a:t>opis sposobu rozwiązania problemu: uzasadnienie wyboru i charakteru planowanych działań wraz z opisem  w jaki sposób realizacja Inicjatywy przyczyni się do zmniejszenia lub zlikwidowania problemu.</a:t>
            </a:r>
            <a:endParaRPr sz="2800">
              <a:latin typeface="Forum"/>
              <a:ea typeface="Forum"/>
              <a:cs typeface="Forum"/>
              <a:sym typeface="Forum"/>
            </a:endParaRPr>
          </a:p>
        </p:txBody>
      </p:sp>
      <p:sp>
        <p:nvSpPr>
          <p:cNvPr id="98" name="Google Shape;98;p5"/>
          <p:cNvSpPr/>
          <p:nvPr/>
        </p:nvSpPr>
        <p:spPr>
          <a:xfrm>
            <a:off x="0" y="0"/>
            <a:ext cx="18288000" cy="102870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2" name="Shape 102"/>
        <p:cNvGrpSpPr/>
        <p:nvPr/>
      </p:nvGrpSpPr>
      <p:grpSpPr>
        <a:xfrm>
          <a:off x="0" y="0"/>
          <a:ext cx="0" cy="0"/>
          <a:chOff x="0" y="0"/>
          <a:chExt cx="0" cy="0"/>
        </a:xfrm>
      </p:grpSpPr>
      <p:sp>
        <p:nvSpPr>
          <p:cNvPr id="103" name="Google Shape;103;p6"/>
          <p:cNvSpPr/>
          <p:nvPr/>
        </p:nvSpPr>
        <p:spPr>
          <a:xfrm>
            <a:off x="2675" y="0"/>
            <a:ext cx="18288000" cy="10287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4" name="Google Shape;104;p6"/>
          <p:cNvSpPr/>
          <p:nvPr/>
        </p:nvSpPr>
        <p:spPr>
          <a:xfrm>
            <a:off x="0" y="0"/>
            <a:ext cx="18288000" cy="10287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105" name="Google Shape;105;p6"/>
          <p:cNvPicPr preferRelativeResize="0"/>
          <p:nvPr/>
        </p:nvPicPr>
        <p:blipFill>
          <a:blip r:embed="rId5">
            <a:alphaModFix/>
          </a:blip>
          <a:stretch>
            <a:fillRect/>
          </a:stretch>
        </p:blipFill>
        <p:spPr>
          <a:xfrm>
            <a:off x="2673" y="-5279"/>
            <a:ext cx="18287999" cy="10297557"/>
          </a:xfrm>
          <a:prstGeom prst="rect">
            <a:avLst/>
          </a:prstGeom>
          <a:noFill/>
          <a:ln>
            <a:noFill/>
          </a:ln>
        </p:spPr>
      </p:pic>
      <p:sp>
        <p:nvSpPr>
          <p:cNvPr id="106" name="Google Shape;106;p6"/>
          <p:cNvSpPr txBox="1"/>
          <p:nvPr/>
        </p:nvSpPr>
        <p:spPr>
          <a:xfrm>
            <a:off x="1016000" y="3372199"/>
            <a:ext cx="15979800" cy="3566400"/>
          </a:xfrm>
          <a:prstGeom prst="rect">
            <a:avLst/>
          </a:prstGeom>
          <a:noFill/>
          <a:ln>
            <a:noFill/>
          </a:ln>
        </p:spPr>
        <p:txBody>
          <a:bodyPr anchorCtr="0" anchor="t" bIns="0" lIns="0" spcFirstLastPara="1" rIns="0" wrap="square" tIns="12700">
            <a:spAutoFit/>
          </a:bodyPr>
          <a:lstStyle/>
          <a:p>
            <a:pPr indent="0" lvl="0" marL="12700" marR="5080" rtl="0" algn="l">
              <a:lnSpc>
                <a:spcPct val="115799"/>
              </a:lnSpc>
              <a:spcBef>
                <a:spcPts val="0"/>
              </a:spcBef>
              <a:spcAft>
                <a:spcPts val="0"/>
              </a:spcAft>
              <a:buNone/>
            </a:pPr>
            <a:r>
              <a:rPr lang="en-US" sz="3400">
                <a:solidFill>
                  <a:srgbClr val="263754"/>
                </a:solidFill>
                <a:latin typeface="Forum"/>
                <a:ea typeface="Forum"/>
                <a:cs typeface="Forum"/>
                <a:sym typeface="Forum"/>
              </a:rPr>
              <a:t>Należy	wskazać	obszar,	na	którym	będzie	realizowany	projekt.	Oznacza	to	obszar  geograficzny, na którym zlokalizowane będą działania projektowe.</a:t>
            </a:r>
            <a:endParaRPr sz="3400">
              <a:solidFill>
                <a:srgbClr val="263754"/>
              </a:solidFill>
              <a:latin typeface="Forum"/>
              <a:ea typeface="Forum"/>
              <a:cs typeface="Forum"/>
              <a:sym typeface="Forum"/>
            </a:endParaRPr>
          </a:p>
          <a:p>
            <a:pPr indent="0" lvl="0" marL="12700" marR="5080" rtl="0" algn="l">
              <a:lnSpc>
                <a:spcPct val="115799"/>
              </a:lnSpc>
              <a:spcBef>
                <a:spcPts val="0"/>
              </a:spcBef>
              <a:spcAft>
                <a:spcPts val="0"/>
              </a:spcAft>
              <a:buNone/>
            </a:pPr>
            <a:r>
              <a:t/>
            </a:r>
            <a:endParaRPr sz="3400">
              <a:solidFill>
                <a:srgbClr val="263754"/>
              </a:solidFill>
              <a:latin typeface="Forum"/>
              <a:ea typeface="Forum"/>
              <a:cs typeface="Forum"/>
              <a:sym typeface="Forum"/>
            </a:endParaRPr>
          </a:p>
          <a:p>
            <a:pPr indent="0" lvl="0" marL="12700" marR="696595" rtl="0" algn="l">
              <a:lnSpc>
                <a:spcPct val="231599"/>
              </a:lnSpc>
              <a:spcBef>
                <a:spcPts val="0"/>
              </a:spcBef>
              <a:spcAft>
                <a:spcPts val="0"/>
              </a:spcAft>
              <a:buNone/>
            </a:pPr>
            <a:r>
              <a:rPr lang="en-US" sz="3400">
                <a:solidFill>
                  <a:srgbClr val="263754"/>
                </a:solidFill>
                <a:latin typeface="Forum"/>
                <a:ea typeface="Forum"/>
                <a:cs typeface="Forum"/>
                <a:sym typeface="Forum"/>
              </a:rPr>
              <a:t>Można też oszacować w sposób racjonalny ile osób skorzysta z realizowanej inicjatywy.  Należy uzasadnić potrzebę realizacji projektu na tym obszarze.</a:t>
            </a:r>
            <a:endParaRPr sz="3400">
              <a:latin typeface="Forum"/>
              <a:ea typeface="Forum"/>
              <a:cs typeface="Forum"/>
              <a:sym typeface="Forum"/>
            </a:endParaRPr>
          </a:p>
        </p:txBody>
      </p:sp>
      <p:sp>
        <p:nvSpPr>
          <p:cNvPr id="107" name="Google Shape;107;p6"/>
          <p:cNvSpPr/>
          <p:nvPr/>
        </p:nvSpPr>
        <p:spPr>
          <a:xfrm>
            <a:off x="2159767" y="2400324"/>
            <a:ext cx="13973810" cy="0"/>
          </a:xfrm>
          <a:custGeom>
            <a:rect b="b" l="l" r="r" t="t"/>
            <a:pathLst>
              <a:path extrusionOk="0" h="120000" w="13973810">
                <a:moveTo>
                  <a:pt x="0" y="0"/>
                </a:moveTo>
                <a:lnTo>
                  <a:pt x="13973198" y="0"/>
                </a:lnTo>
              </a:path>
            </a:pathLst>
          </a:custGeom>
          <a:noFill/>
          <a:ln cap="flat" cmpd="sng" w="47625">
            <a:solidFill>
              <a:srgbClr val="26375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8" name="Google Shape;108;p6"/>
          <p:cNvSpPr txBox="1"/>
          <p:nvPr>
            <p:ph type="title"/>
          </p:nvPr>
        </p:nvSpPr>
        <p:spPr>
          <a:xfrm>
            <a:off x="5559006" y="1136843"/>
            <a:ext cx="7170300" cy="10782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6900">
                <a:solidFill>
                  <a:srgbClr val="263754"/>
                </a:solidFill>
                <a:latin typeface="Forum"/>
                <a:ea typeface="Forum"/>
                <a:cs typeface="Forum"/>
                <a:sym typeface="Forum"/>
              </a:rPr>
              <a:t>ZASIĘG INICJATYWY</a:t>
            </a:r>
            <a:endParaRPr sz="6900">
              <a:latin typeface="Forum"/>
              <a:ea typeface="Forum"/>
              <a:cs typeface="Forum"/>
              <a:sym typeface="For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2" name="Shape 112"/>
        <p:cNvGrpSpPr/>
        <p:nvPr/>
      </p:nvGrpSpPr>
      <p:grpSpPr>
        <a:xfrm>
          <a:off x="0" y="0"/>
          <a:ext cx="0" cy="0"/>
          <a:chOff x="0" y="0"/>
          <a:chExt cx="0" cy="0"/>
        </a:xfrm>
      </p:grpSpPr>
      <p:grpSp>
        <p:nvGrpSpPr>
          <p:cNvPr id="113" name="Google Shape;113;p7"/>
          <p:cNvGrpSpPr/>
          <p:nvPr/>
        </p:nvGrpSpPr>
        <p:grpSpPr>
          <a:xfrm>
            <a:off x="0" y="0"/>
            <a:ext cx="18288000" cy="10287401"/>
            <a:chOff x="0" y="0"/>
            <a:chExt cx="18288000" cy="10287401"/>
          </a:xfrm>
        </p:grpSpPr>
        <p:sp>
          <p:nvSpPr>
            <p:cNvPr id="114" name="Google Shape;114;p7"/>
            <p:cNvSpPr/>
            <p:nvPr/>
          </p:nvSpPr>
          <p:spPr>
            <a:xfrm>
              <a:off x="0" y="0"/>
              <a:ext cx="18288000" cy="10287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5" name="Google Shape;115;p7"/>
            <p:cNvSpPr/>
            <p:nvPr/>
          </p:nvSpPr>
          <p:spPr>
            <a:xfrm>
              <a:off x="0" y="357271"/>
              <a:ext cx="18288000" cy="9930130"/>
            </a:xfrm>
            <a:custGeom>
              <a:rect b="b" l="l" r="r" t="t"/>
              <a:pathLst>
                <a:path extrusionOk="0" h="9930130" w="18288000">
                  <a:moveTo>
                    <a:pt x="0" y="9929728"/>
                  </a:moveTo>
                  <a:lnTo>
                    <a:pt x="0" y="0"/>
                  </a:lnTo>
                  <a:lnTo>
                    <a:pt x="18288000" y="0"/>
                  </a:lnTo>
                  <a:lnTo>
                    <a:pt x="18288000" y="9929728"/>
                  </a:lnTo>
                  <a:lnTo>
                    <a:pt x="0" y="9929728"/>
                  </a:lnTo>
                  <a:close/>
                </a:path>
              </a:pathLst>
            </a:custGeom>
            <a:solidFill>
              <a:srgbClr val="F9FB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116" name="Google Shape;116;p7"/>
          <p:cNvSpPr txBox="1"/>
          <p:nvPr>
            <p:ph type="title"/>
          </p:nvPr>
        </p:nvSpPr>
        <p:spPr>
          <a:xfrm>
            <a:off x="4273174" y="1069825"/>
            <a:ext cx="9549900" cy="1044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700">
                <a:solidFill>
                  <a:srgbClr val="263754"/>
                </a:solidFill>
                <a:latin typeface="Forum"/>
                <a:ea typeface="Forum"/>
                <a:cs typeface="Forum"/>
                <a:sym typeface="Forum"/>
              </a:rPr>
              <a:t>BENEFICJENCI INICJATYWY</a:t>
            </a:r>
            <a:endParaRPr sz="6700">
              <a:latin typeface="Forum"/>
              <a:ea typeface="Forum"/>
              <a:cs typeface="Forum"/>
              <a:sym typeface="Forum"/>
            </a:endParaRPr>
          </a:p>
        </p:txBody>
      </p:sp>
      <p:sp>
        <p:nvSpPr>
          <p:cNvPr id="117" name="Google Shape;117;p7"/>
          <p:cNvSpPr/>
          <p:nvPr/>
        </p:nvSpPr>
        <p:spPr>
          <a:xfrm>
            <a:off x="1613526" y="2354972"/>
            <a:ext cx="13973810" cy="0"/>
          </a:xfrm>
          <a:custGeom>
            <a:rect b="b" l="l" r="r" t="t"/>
            <a:pathLst>
              <a:path extrusionOk="0" h="120000" w="13973810">
                <a:moveTo>
                  <a:pt x="0" y="0"/>
                </a:moveTo>
                <a:lnTo>
                  <a:pt x="13973198" y="0"/>
                </a:lnTo>
              </a:path>
            </a:pathLst>
          </a:custGeom>
          <a:noFill/>
          <a:ln cap="flat" cmpd="sng" w="47625">
            <a:solidFill>
              <a:srgbClr val="26375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8" name="Google Shape;118;p7"/>
          <p:cNvSpPr txBox="1"/>
          <p:nvPr/>
        </p:nvSpPr>
        <p:spPr>
          <a:xfrm>
            <a:off x="596915" y="2628846"/>
            <a:ext cx="17082900" cy="5990100"/>
          </a:xfrm>
          <a:prstGeom prst="rect">
            <a:avLst/>
          </a:prstGeom>
          <a:noFill/>
          <a:ln>
            <a:noFill/>
          </a:ln>
        </p:spPr>
        <p:txBody>
          <a:bodyPr anchorCtr="0" anchor="t" bIns="0" lIns="0" spcFirstLastPara="1" rIns="0" wrap="square" tIns="12700">
            <a:spAutoFit/>
          </a:bodyPr>
          <a:lstStyle/>
          <a:p>
            <a:pPr indent="0" lvl="0" marL="12700" marR="7620" rtl="0" algn="just">
              <a:lnSpc>
                <a:spcPct val="116100"/>
              </a:lnSpc>
              <a:spcBef>
                <a:spcPts val="0"/>
              </a:spcBef>
              <a:spcAft>
                <a:spcPts val="0"/>
              </a:spcAft>
              <a:buNone/>
            </a:pPr>
            <a:r>
              <a:rPr lang="en-US" sz="2800">
                <a:latin typeface="Forum"/>
                <a:ea typeface="Forum"/>
                <a:cs typeface="Forum"/>
                <a:sym typeface="Forum"/>
              </a:rPr>
              <a:t>Należy dokładnie określić i opisać grupę docelową i uzasadnić, że ta grupa nadaje się do otrzymania wsparcia w  ramach realizacji celu projektu; należy  również opisać sposób rekrutacji/informowania o możliwości udziału w  projekcie.</a:t>
            </a:r>
            <a:endParaRPr sz="2800">
              <a:latin typeface="Forum"/>
              <a:ea typeface="Forum"/>
              <a:cs typeface="Forum"/>
              <a:sym typeface="Forum"/>
            </a:endParaRPr>
          </a:p>
          <a:p>
            <a:pPr indent="0" lvl="0" marL="0" marR="0" rtl="0" algn="l">
              <a:lnSpc>
                <a:spcPct val="100000"/>
              </a:lnSpc>
              <a:spcBef>
                <a:spcPts val="45"/>
              </a:spcBef>
              <a:spcAft>
                <a:spcPts val="0"/>
              </a:spcAft>
              <a:buNone/>
            </a:pPr>
            <a:r>
              <a:t/>
            </a:r>
            <a:endParaRPr sz="3350">
              <a:latin typeface="Forum"/>
              <a:ea typeface="Forum"/>
              <a:cs typeface="Forum"/>
              <a:sym typeface="Forum"/>
            </a:endParaRPr>
          </a:p>
          <a:p>
            <a:pPr indent="0" lvl="0" marL="12700" marR="5080" rtl="0" algn="just">
              <a:lnSpc>
                <a:spcPct val="116100"/>
              </a:lnSpc>
              <a:spcBef>
                <a:spcPts val="0"/>
              </a:spcBef>
              <a:spcAft>
                <a:spcPts val="0"/>
              </a:spcAft>
              <a:buNone/>
            </a:pPr>
            <a:r>
              <a:rPr lang="en-US" sz="2800">
                <a:latin typeface="Forum"/>
                <a:ea typeface="Forum"/>
                <a:cs typeface="Forum"/>
                <a:sym typeface="Forum"/>
              </a:rPr>
              <a:t>Należy określić zakładane liczby osób objętych wsparciem oraz scharakteryzować te osoby wyłącznie ze względu na  cechy istotne dla projektu (mogą to być np. miejsce zamieszkania, zaangażowanie na rzecz danej społeczności  lokalnej, współpraca z konkretną organizacją lub korzystanie z jej usług, płeć, status zawodowy czy społeczny, stan  zdrowia, poziom wiedzy, zainteresowania itp.).</a:t>
            </a:r>
            <a:endParaRPr sz="2800">
              <a:latin typeface="Forum"/>
              <a:ea typeface="Forum"/>
              <a:cs typeface="Forum"/>
              <a:sym typeface="Forum"/>
            </a:endParaRPr>
          </a:p>
          <a:p>
            <a:pPr indent="0" lvl="0" marL="0" marR="0" rtl="0" algn="l">
              <a:lnSpc>
                <a:spcPct val="100000"/>
              </a:lnSpc>
              <a:spcBef>
                <a:spcPts val="45"/>
              </a:spcBef>
              <a:spcAft>
                <a:spcPts val="0"/>
              </a:spcAft>
              <a:buNone/>
            </a:pPr>
            <a:r>
              <a:t/>
            </a:r>
            <a:endParaRPr sz="3350">
              <a:latin typeface="Forum"/>
              <a:ea typeface="Forum"/>
              <a:cs typeface="Forum"/>
              <a:sym typeface="Forum"/>
            </a:endParaRPr>
          </a:p>
          <a:p>
            <a:pPr indent="0" lvl="0" marL="12700" marR="7620" rtl="0" algn="just">
              <a:lnSpc>
                <a:spcPct val="116100"/>
              </a:lnSpc>
              <a:spcBef>
                <a:spcPts val="0"/>
              </a:spcBef>
              <a:spcAft>
                <a:spcPts val="0"/>
              </a:spcAft>
              <a:buNone/>
            </a:pPr>
            <a:r>
              <a:rPr lang="en-US" sz="2800">
                <a:latin typeface="Forum"/>
                <a:ea typeface="Forum"/>
                <a:cs typeface="Forum"/>
                <a:sym typeface="Forum"/>
              </a:rPr>
              <a:t>W tym punkcie powinna się znajdować informacja o odbiorcach bezpośrednich Inicjatywy – takich, którzy w sposób  bezpośredni będą zaangażowani w realizację projektu oraz szacunkowa informacja o odbiorcach pośrednich, którzy  pośrednio skorzystają na realizacji Inicjatywy (np. skorzystają z materiałów zgromadzonych podczas szkoleń).</a:t>
            </a:r>
            <a:endParaRPr sz="2800">
              <a:latin typeface="Forum"/>
              <a:ea typeface="Forum"/>
              <a:cs typeface="Forum"/>
              <a:sym typeface="Forum"/>
            </a:endParaRPr>
          </a:p>
        </p:txBody>
      </p:sp>
      <p:sp>
        <p:nvSpPr>
          <p:cNvPr id="119" name="Google Shape;119;p7"/>
          <p:cNvSpPr/>
          <p:nvPr/>
        </p:nvSpPr>
        <p:spPr>
          <a:xfrm>
            <a:off x="0" y="200"/>
            <a:ext cx="18288000" cy="10287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3" name="Shape 123"/>
        <p:cNvGrpSpPr/>
        <p:nvPr/>
      </p:nvGrpSpPr>
      <p:grpSpPr>
        <a:xfrm>
          <a:off x="0" y="0"/>
          <a:ext cx="0" cy="0"/>
          <a:chOff x="0" y="0"/>
          <a:chExt cx="0" cy="0"/>
        </a:xfrm>
      </p:grpSpPr>
      <p:sp>
        <p:nvSpPr>
          <p:cNvPr id="124" name="Google Shape;124;p8"/>
          <p:cNvSpPr/>
          <p:nvPr/>
        </p:nvSpPr>
        <p:spPr>
          <a:xfrm>
            <a:off x="0" y="0"/>
            <a:ext cx="18288000" cy="10287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5" name="Google Shape;125;p8"/>
          <p:cNvSpPr txBox="1"/>
          <p:nvPr>
            <p:ph type="title"/>
          </p:nvPr>
        </p:nvSpPr>
        <p:spPr>
          <a:xfrm>
            <a:off x="3577860" y="567027"/>
            <a:ext cx="10947300" cy="1875000"/>
          </a:xfrm>
          <a:prstGeom prst="rect">
            <a:avLst/>
          </a:prstGeom>
          <a:noFill/>
          <a:ln>
            <a:noFill/>
          </a:ln>
        </p:spPr>
        <p:txBody>
          <a:bodyPr anchorCtr="0" anchor="t" bIns="0" lIns="0" spcFirstLastPara="1" rIns="0" wrap="square" tIns="12050">
            <a:spAutoFit/>
          </a:bodyPr>
          <a:lstStyle/>
          <a:p>
            <a:pPr indent="-2101850" lvl="0" marL="2113915" marR="5080" rtl="0" algn="l">
              <a:lnSpc>
                <a:spcPct val="116100"/>
              </a:lnSpc>
              <a:spcBef>
                <a:spcPts val="0"/>
              </a:spcBef>
              <a:spcAft>
                <a:spcPts val="0"/>
              </a:spcAft>
              <a:buNone/>
            </a:pPr>
            <a:r>
              <a:rPr lang="en-US">
                <a:solidFill>
                  <a:srgbClr val="FFFFFF"/>
                </a:solidFill>
                <a:latin typeface="Forum"/>
                <a:ea typeface="Forum"/>
                <a:cs typeface="Forum"/>
                <a:sym typeface="Forum"/>
              </a:rPr>
              <a:t>DATA ROZPOCZĘCIA I ZAKOŃCZENIA  REALIZACJI INICJATYWY</a:t>
            </a:r>
            <a:endParaRPr>
              <a:latin typeface="Forum"/>
              <a:ea typeface="Forum"/>
              <a:cs typeface="Forum"/>
              <a:sym typeface="Forum"/>
            </a:endParaRPr>
          </a:p>
        </p:txBody>
      </p:sp>
      <p:sp>
        <p:nvSpPr>
          <p:cNvPr id="126" name="Google Shape;126;p8"/>
          <p:cNvSpPr/>
          <p:nvPr/>
        </p:nvSpPr>
        <p:spPr>
          <a:xfrm>
            <a:off x="2159767" y="2868984"/>
            <a:ext cx="13973810" cy="0"/>
          </a:xfrm>
          <a:custGeom>
            <a:rect b="b" l="l" r="r" t="t"/>
            <a:pathLst>
              <a:path extrusionOk="0" h="120000" w="13973810">
                <a:moveTo>
                  <a:pt x="0" y="0"/>
                </a:moveTo>
                <a:lnTo>
                  <a:pt x="13973198" y="0"/>
                </a:lnTo>
              </a:path>
            </a:pathLst>
          </a:custGeom>
          <a:noFill/>
          <a:ln cap="flat" cmpd="sng" w="476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7" name="Google Shape;127;p8"/>
          <p:cNvSpPr txBox="1"/>
          <p:nvPr/>
        </p:nvSpPr>
        <p:spPr>
          <a:xfrm>
            <a:off x="1016000" y="3337635"/>
            <a:ext cx="16665000" cy="6016800"/>
          </a:xfrm>
          <a:prstGeom prst="rect">
            <a:avLst/>
          </a:prstGeom>
          <a:noFill/>
          <a:ln>
            <a:noFill/>
          </a:ln>
        </p:spPr>
        <p:txBody>
          <a:bodyPr anchorCtr="0" anchor="t" bIns="0" lIns="0" spcFirstLastPara="1" rIns="0" wrap="square" tIns="12700">
            <a:spAutoFit/>
          </a:bodyPr>
          <a:lstStyle/>
          <a:p>
            <a:pPr indent="0" lvl="0" marL="12700" marR="6350" rtl="0" algn="just">
              <a:lnSpc>
                <a:spcPct val="115799"/>
              </a:lnSpc>
              <a:spcBef>
                <a:spcPts val="0"/>
              </a:spcBef>
              <a:spcAft>
                <a:spcPts val="0"/>
              </a:spcAft>
              <a:buNone/>
            </a:pPr>
            <a:r>
              <a:rPr lang="en-US" sz="3400">
                <a:solidFill>
                  <a:srgbClr val="FFFFFF"/>
                </a:solidFill>
                <a:latin typeface="Forum"/>
                <a:ea typeface="Forum"/>
                <a:cs typeface="Forum"/>
                <a:sym typeface="Forum"/>
              </a:rPr>
              <a:t>Ramy czasowe trwania inicjatywy powinny zawierać wszystkie działania związane z realizacją  projektu.</a:t>
            </a:r>
            <a:endParaRPr sz="3400">
              <a:latin typeface="Forum"/>
              <a:ea typeface="Forum"/>
              <a:cs typeface="Forum"/>
              <a:sym typeface="Forum"/>
            </a:endParaRPr>
          </a:p>
          <a:p>
            <a:pPr indent="0" lvl="0" marL="12700" marR="8890" rtl="0" algn="just">
              <a:lnSpc>
                <a:spcPct val="115799"/>
              </a:lnSpc>
              <a:spcBef>
                <a:spcPts val="0"/>
              </a:spcBef>
              <a:spcAft>
                <a:spcPts val="0"/>
              </a:spcAft>
              <a:buNone/>
            </a:pPr>
            <a:r>
              <a:rPr lang="en-US" sz="3400">
                <a:solidFill>
                  <a:srgbClr val="FFFFFF"/>
                </a:solidFill>
                <a:latin typeface="Forum"/>
                <a:ea typeface="Forum"/>
                <a:cs typeface="Forum"/>
                <a:sym typeface="Forum"/>
              </a:rPr>
              <a:t>Data rozpoczęcia  Inicjatywy powinna uwzględniać m.in. okres planowania,  czy ustalanie  zespołu projektowego, natomiast data zakończenia powinna być zaplanowana tak, aby  wszystkie działania zostały zakończone.</a:t>
            </a:r>
            <a:endParaRPr sz="3400">
              <a:latin typeface="Forum"/>
              <a:ea typeface="Forum"/>
              <a:cs typeface="Forum"/>
              <a:sym typeface="Forum"/>
            </a:endParaRPr>
          </a:p>
          <a:p>
            <a:pPr indent="0" lvl="0" marL="12700" marR="5080" rtl="0" algn="just">
              <a:lnSpc>
                <a:spcPct val="115799"/>
              </a:lnSpc>
              <a:spcBef>
                <a:spcPts val="0"/>
              </a:spcBef>
              <a:spcAft>
                <a:spcPts val="0"/>
              </a:spcAft>
              <a:buNone/>
            </a:pPr>
            <a:r>
              <a:rPr lang="en-US" sz="3400">
                <a:solidFill>
                  <a:srgbClr val="FFFFFF"/>
                </a:solidFill>
                <a:latin typeface="Forum"/>
                <a:ea typeface="Forum"/>
                <a:cs typeface="Forum"/>
                <a:sym typeface="Forum"/>
              </a:rPr>
              <a:t>Przygotowanie sprawozdania merytorycznego oraz finansowego nie jest częścią  realizacji  projektu, na te działania projektodawca ma 21 dni od daty zakończenia projektu.</a:t>
            </a:r>
            <a:endParaRPr sz="3400">
              <a:latin typeface="Forum"/>
              <a:ea typeface="Forum"/>
              <a:cs typeface="Forum"/>
              <a:sym typeface="Forum"/>
            </a:endParaRPr>
          </a:p>
          <a:p>
            <a:pPr indent="0" lvl="0" marL="0" marR="0" rtl="0" algn="l">
              <a:lnSpc>
                <a:spcPct val="100000"/>
              </a:lnSpc>
              <a:spcBef>
                <a:spcPts val="10"/>
              </a:spcBef>
              <a:spcAft>
                <a:spcPts val="0"/>
              </a:spcAft>
              <a:buNone/>
            </a:pPr>
            <a:r>
              <a:t/>
            </a:r>
            <a:endParaRPr sz="4100">
              <a:latin typeface="Forum"/>
              <a:ea typeface="Forum"/>
              <a:cs typeface="Forum"/>
              <a:sym typeface="Forum"/>
            </a:endParaRPr>
          </a:p>
          <a:p>
            <a:pPr indent="0" lvl="0" marL="12700" marR="721995" rtl="0" algn="l">
              <a:lnSpc>
                <a:spcPct val="115799"/>
              </a:lnSpc>
              <a:spcBef>
                <a:spcPts val="0"/>
              </a:spcBef>
              <a:spcAft>
                <a:spcPts val="0"/>
              </a:spcAft>
              <a:buNone/>
            </a:pPr>
            <a:r>
              <a:rPr lang="en-US" sz="3400">
                <a:solidFill>
                  <a:srgbClr val="FFFFFF"/>
                </a:solidFill>
                <a:latin typeface="Forum"/>
                <a:ea typeface="Forum"/>
                <a:cs typeface="Forum"/>
                <a:sym typeface="Forum"/>
              </a:rPr>
              <a:t>Zaleca się, aby daty rozpoczęcia i zakończenia były datami granicznymi realizacji Inicjatywy  (Zgodnie z Regulaminem).</a:t>
            </a:r>
            <a:endParaRPr sz="3400">
              <a:latin typeface="Forum"/>
              <a:ea typeface="Forum"/>
              <a:cs typeface="Forum"/>
              <a:sym typeface="Forum"/>
            </a:endParaRPr>
          </a:p>
        </p:txBody>
      </p:sp>
      <p:sp>
        <p:nvSpPr>
          <p:cNvPr id="128" name="Google Shape;128;p8"/>
          <p:cNvSpPr/>
          <p:nvPr/>
        </p:nvSpPr>
        <p:spPr>
          <a:xfrm>
            <a:off x="0" y="0"/>
            <a:ext cx="18288000" cy="10287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2" name="Shape 132"/>
        <p:cNvGrpSpPr/>
        <p:nvPr/>
      </p:nvGrpSpPr>
      <p:grpSpPr>
        <a:xfrm>
          <a:off x="0" y="0"/>
          <a:ext cx="0" cy="0"/>
          <a:chOff x="0" y="0"/>
          <a:chExt cx="0" cy="0"/>
        </a:xfrm>
      </p:grpSpPr>
      <p:grpSp>
        <p:nvGrpSpPr>
          <p:cNvPr id="133" name="Google Shape;133;p9"/>
          <p:cNvGrpSpPr/>
          <p:nvPr/>
        </p:nvGrpSpPr>
        <p:grpSpPr>
          <a:xfrm>
            <a:off x="0" y="5"/>
            <a:ext cx="18288000" cy="10287001"/>
            <a:chOff x="0" y="5"/>
            <a:chExt cx="18288000" cy="10287001"/>
          </a:xfrm>
        </p:grpSpPr>
        <p:sp>
          <p:nvSpPr>
            <p:cNvPr id="134" name="Google Shape;134;p9"/>
            <p:cNvSpPr/>
            <p:nvPr/>
          </p:nvSpPr>
          <p:spPr>
            <a:xfrm>
              <a:off x="0" y="5"/>
              <a:ext cx="18288000" cy="10287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5" name="Google Shape;135;p9"/>
            <p:cNvSpPr/>
            <p:nvPr/>
          </p:nvSpPr>
          <p:spPr>
            <a:xfrm>
              <a:off x="16735859" y="6"/>
              <a:ext cx="47625" cy="10287000"/>
            </a:xfrm>
            <a:custGeom>
              <a:rect b="b" l="l" r="r" t="t"/>
              <a:pathLst>
                <a:path extrusionOk="0" h="10287000" w="47625">
                  <a:moveTo>
                    <a:pt x="0" y="0"/>
                  </a:moveTo>
                  <a:lnTo>
                    <a:pt x="47625" y="0"/>
                  </a:lnTo>
                  <a:lnTo>
                    <a:pt x="47625" y="10286993"/>
                  </a:lnTo>
                  <a:lnTo>
                    <a:pt x="0" y="10286993"/>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136" name="Google Shape;136;p9"/>
          <p:cNvSpPr txBox="1"/>
          <p:nvPr>
            <p:ph type="title"/>
          </p:nvPr>
        </p:nvSpPr>
        <p:spPr>
          <a:xfrm>
            <a:off x="1979415" y="441364"/>
            <a:ext cx="14329200" cy="1875000"/>
          </a:xfrm>
          <a:prstGeom prst="rect">
            <a:avLst/>
          </a:prstGeom>
          <a:noFill/>
          <a:ln>
            <a:noFill/>
          </a:ln>
        </p:spPr>
        <p:txBody>
          <a:bodyPr anchorCtr="0" anchor="t" bIns="0" lIns="0" spcFirstLastPara="1" rIns="0" wrap="square" tIns="12050">
            <a:spAutoFit/>
          </a:bodyPr>
          <a:lstStyle/>
          <a:p>
            <a:pPr indent="416559" lvl="0" marL="12700" marR="5080" rtl="0" algn="l">
              <a:lnSpc>
                <a:spcPct val="116100"/>
              </a:lnSpc>
              <a:spcBef>
                <a:spcPts val="0"/>
              </a:spcBef>
              <a:spcAft>
                <a:spcPts val="0"/>
              </a:spcAft>
              <a:buNone/>
            </a:pPr>
            <a:r>
              <a:rPr lang="en-US">
                <a:solidFill>
                  <a:srgbClr val="FFFFFF"/>
                </a:solidFill>
                <a:latin typeface="Forum"/>
                <a:ea typeface="Forum"/>
                <a:cs typeface="Forum"/>
                <a:sym typeface="Forum"/>
              </a:rPr>
              <a:t>ŚRODKI I ZASOBY WŁASNE REALIZATORA  WYKORZYSTANE DO REALIZACJI INICJATYWY</a:t>
            </a:r>
            <a:endParaRPr>
              <a:latin typeface="Forum"/>
              <a:ea typeface="Forum"/>
              <a:cs typeface="Forum"/>
              <a:sym typeface="Forum"/>
            </a:endParaRPr>
          </a:p>
        </p:txBody>
      </p:sp>
      <p:sp>
        <p:nvSpPr>
          <p:cNvPr id="137" name="Google Shape;137;p9"/>
          <p:cNvSpPr txBox="1"/>
          <p:nvPr/>
        </p:nvSpPr>
        <p:spPr>
          <a:xfrm>
            <a:off x="432527" y="2692693"/>
            <a:ext cx="15758700" cy="7257900"/>
          </a:xfrm>
          <a:prstGeom prst="rect">
            <a:avLst/>
          </a:prstGeom>
          <a:noFill/>
          <a:ln>
            <a:noFill/>
          </a:ln>
        </p:spPr>
        <p:txBody>
          <a:bodyPr anchorCtr="0" anchor="t" bIns="0" lIns="0" spcFirstLastPara="1" rIns="0" wrap="square" tIns="12700">
            <a:spAutoFit/>
          </a:bodyPr>
          <a:lstStyle/>
          <a:p>
            <a:pPr indent="0" lvl="0" marL="12700" marR="12700" rtl="0" algn="just">
              <a:lnSpc>
                <a:spcPct val="116399"/>
              </a:lnSpc>
              <a:spcBef>
                <a:spcPts val="0"/>
              </a:spcBef>
              <a:spcAft>
                <a:spcPts val="0"/>
              </a:spcAft>
              <a:buNone/>
            </a:pPr>
            <a:r>
              <a:rPr lang="en-US" sz="2900">
                <a:solidFill>
                  <a:srgbClr val="FFFFFF"/>
                </a:solidFill>
                <a:latin typeface="Forum"/>
                <a:ea typeface="Forum"/>
                <a:cs typeface="Forum"/>
                <a:sym typeface="Forum"/>
              </a:rPr>
              <a:t>Wkład własny w formie finansowej lub niefinansowej; może mieć charakter usługowy, rzeczowy lub  osobowy np. użyczenie sali, przekazanie materiałów plastycznych, praca wolontariuszy</a:t>
            </a:r>
            <a:endParaRPr sz="2900">
              <a:latin typeface="Forum"/>
              <a:ea typeface="Forum"/>
              <a:cs typeface="Forum"/>
              <a:sym typeface="Forum"/>
            </a:endParaRPr>
          </a:p>
          <a:p>
            <a:pPr indent="0" lvl="0" marL="12700" marR="10795" rtl="0" algn="just">
              <a:lnSpc>
                <a:spcPct val="116399"/>
              </a:lnSpc>
              <a:spcBef>
                <a:spcPts val="0"/>
              </a:spcBef>
              <a:spcAft>
                <a:spcPts val="0"/>
              </a:spcAft>
              <a:buNone/>
            </a:pPr>
            <a:r>
              <a:rPr lang="en-US" sz="2900">
                <a:solidFill>
                  <a:srgbClr val="FFFFFF"/>
                </a:solidFill>
                <a:latin typeface="Forum"/>
                <a:ea typeface="Forum"/>
                <a:cs typeface="Forum"/>
                <a:sym typeface="Forum"/>
              </a:rPr>
              <a:t>Jeśli w projekcie planowane jest wniesienie wkładu własnego, proszę opisać, w jakiej formie ten wkład  własny będzie wniesiony (rzeczowy / finansowy) i czego konkretnie będzie dotyczył.</a:t>
            </a:r>
            <a:endParaRPr sz="2900">
              <a:latin typeface="Forum"/>
              <a:ea typeface="Forum"/>
              <a:cs typeface="Forum"/>
              <a:sym typeface="Forum"/>
            </a:endParaRPr>
          </a:p>
          <a:p>
            <a:pPr indent="0" lvl="0" marL="0" marR="0" rtl="0" algn="l">
              <a:lnSpc>
                <a:spcPct val="100000"/>
              </a:lnSpc>
              <a:spcBef>
                <a:spcPts val="20"/>
              </a:spcBef>
              <a:spcAft>
                <a:spcPts val="0"/>
              </a:spcAft>
              <a:buNone/>
            </a:pPr>
            <a:r>
              <a:t/>
            </a:r>
            <a:endParaRPr sz="3500">
              <a:latin typeface="Forum"/>
              <a:ea typeface="Forum"/>
              <a:cs typeface="Forum"/>
              <a:sym typeface="Forum"/>
            </a:endParaRPr>
          </a:p>
          <a:p>
            <a:pPr indent="0" lvl="0" marL="12700" marR="5080" rtl="0" algn="just">
              <a:lnSpc>
                <a:spcPct val="116399"/>
              </a:lnSpc>
              <a:spcBef>
                <a:spcPts val="0"/>
              </a:spcBef>
              <a:spcAft>
                <a:spcPts val="0"/>
              </a:spcAft>
              <a:buNone/>
            </a:pPr>
            <a:r>
              <a:rPr lang="en-US" sz="2900">
                <a:solidFill>
                  <a:srgbClr val="FFFFFF"/>
                </a:solidFill>
                <a:latin typeface="Forum"/>
                <a:ea typeface="Forum"/>
                <a:cs typeface="Forum"/>
                <a:sym typeface="Forum"/>
              </a:rPr>
              <a:t>W przypadku wkładu własnego finansowego proszę wskazać jego typ (środki własne, darowizny, pożyczki,  składki, dotacja itp.) oraz z jakiego źródła wkład własny będzie wniesiony.</a:t>
            </a:r>
            <a:endParaRPr sz="2900">
              <a:latin typeface="Forum"/>
              <a:ea typeface="Forum"/>
              <a:cs typeface="Forum"/>
              <a:sym typeface="Forum"/>
            </a:endParaRPr>
          </a:p>
          <a:p>
            <a:pPr indent="0" lvl="0" marL="12700" marR="6985" rtl="0" algn="just">
              <a:lnSpc>
                <a:spcPct val="116399"/>
              </a:lnSpc>
              <a:spcBef>
                <a:spcPts val="0"/>
              </a:spcBef>
              <a:spcAft>
                <a:spcPts val="0"/>
              </a:spcAft>
              <a:buNone/>
            </a:pPr>
            <a:r>
              <a:rPr lang="en-US" sz="2900">
                <a:solidFill>
                  <a:srgbClr val="FFFFFF"/>
                </a:solidFill>
                <a:latin typeface="Forum"/>
                <a:ea typeface="Forum"/>
                <a:cs typeface="Forum"/>
                <a:sym typeface="Forum"/>
              </a:rPr>
              <a:t>Jeśli w  projekcie planowany jest udział wolontariuszy, proszę opisać, w jakim zakresie będą  oni  zaangażowani.</a:t>
            </a:r>
            <a:endParaRPr sz="2900">
              <a:latin typeface="Forum"/>
              <a:ea typeface="Forum"/>
              <a:cs typeface="Forum"/>
              <a:sym typeface="Forum"/>
            </a:endParaRPr>
          </a:p>
          <a:p>
            <a:pPr indent="0" lvl="0" marL="0" marR="0" rtl="0" algn="l">
              <a:lnSpc>
                <a:spcPct val="100000"/>
              </a:lnSpc>
              <a:spcBef>
                <a:spcPts val="25"/>
              </a:spcBef>
              <a:spcAft>
                <a:spcPts val="0"/>
              </a:spcAft>
              <a:buNone/>
            </a:pPr>
            <a:r>
              <a:t/>
            </a:r>
            <a:endParaRPr sz="3500">
              <a:latin typeface="Forum"/>
              <a:ea typeface="Forum"/>
              <a:cs typeface="Forum"/>
              <a:sym typeface="Forum"/>
            </a:endParaRPr>
          </a:p>
          <a:p>
            <a:pPr indent="0" lvl="0" marL="12700" marR="8255" rtl="0" algn="just">
              <a:lnSpc>
                <a:spcPct val="116399"/>
              </a:lnSpc>
              <a:spcBef>
                <a:spcPts val="0"/>
              </a:spcBef>
              <a:spcAft>
                <a:spcPts val="0"/>
              </a:spcAft>
              <a:buNone/>
            </a:pPr>
            <a:r>
              <a:rPr lang="en-US" sz="2900">
                <a:solidFill>
                  <a:srgbClr val="FFFFFF"/>
                </a:solidFill>
                <a:latin typeface="Forum"/>
                <a:ea typeface="Forum"/>
                <a:cs typeface="Forum"/>
                <a:sym typeface="Forum"/>
              </a:rPr>
              <a:t>Informacja o posiadanych zasobach materialnych i technicznych - sprzętu, wyposażenia, lokalu, środków  trwałych itp. (jeśli Wnioskodawca takie posiada). Proszę zaznaczyć, czy są to zasoby własne,  wynajmowane odpłatnie, czy użyczone bezpłatnie. Prosze opisać te zasoby materialne, które będą mogły  zostać wykorzystane w procesie realizacji działań opisanych we wniosku.</a:t>
            </a:r>
            <a:endParaRPr sz="2900">
              <a:latin typeface="Forum"/>
              <a:ea typeface="Forum"/>
              <a:cs typeface="Forum"/>
              <a:sym typeface="Forum"/>
            </a:endParaRPr>
          </a:p>
        </p:txBody>
      </p:sp>
      <p:sp>
        <p:nvSpPr>
          <p:cNvPr id="138" name="Google Shape;138;p9"/>
          <p:cNvSpPr/>
          <p:nvPr/>
        </p:nvSpPr>
        <p:spPr>
          <a:xfrm>
            <a:off x="0" y="0"/>
            <a:ext cx="18288000" cy="10287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2022-02-23T11:02:47Z</dcterms:created>
  <dc:creator>Aleksandra Grzyb</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2022-02-23T00:00:00Z</vt:filetime>
  </property>
  <property fmtid="{D5CDD505-2E9C-101B-9397-08002B2CF9AE}" pid="3" name="Creator">
    <vt:lpwstr>Canva</vt:lpwstr>
  </property>
  <property fmtid="{D5CDD505-2E9C-101B-9397-08002B2CF9AE}" pid="4" name="LastSaved">
    <vt:filetime>2022-02-23T00:00:00Z</vt:filetime>
  </property>
</Properties>
</file>